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6" r:id="rId4"/>
    <p:sldId id="258" r:id="rId5"/>
    <p:sldId id="304" r:id="rId6"/>
    <p:sldId id="288" r:id="rId7"/>
    <p:sldId id="309" r:id="rId8"/>
    <p:sldId id="307" r:id="rId9"/>
    <p:sldId id="314" r:id="rId10"/>
    <p:sldId id="303" r:id="rId11"/>
    <p:sldId id="308" r:id="rId12"/>
    <p:sldId id="290" r:id="rId13"/>
    <p:sldId id="291" r:id="rId14"/>
    <p:sldId id="293" r:id="rId15"/>
    <p:sldId id="311" r:id="rId16"/>
    <p:sldId id="310" r:id="rId17"/>
    <p:sldId id="271" r:id="rId18"/>
    <p:sldId id="315" r:id="rId19"/>
    <p:sldId id="312" r:id="rId20"/>
    <p:sldId id="280" r:id="rId21"/>
    <p:sldId id="313" r:id="rId22"/>
    <p:sldId id="284" r:id="rId23"/>
    <p:sldId id="30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AD450-4592-412A-9A12-EC0980E4CBC9}" type="doc">
      <dgm:prSet loTypeId="urn:microsoft.com/office/officeart/2005/8/layout/cycle4#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BEBC132-2C7C-4C18-8B86-0AEBF30B87D2}">
      <dgm:prSet phldrT="[Metin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Önlem al (Ö)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F1D85BC7-062E-40D4-A405-DE8064CE385E}" type="parTrans" cxnId="{6C04E3A4-6A7D-4B9D-A978-6F2F898F4112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C147D815-B52F-4117-AEDD-621B7B3594A4}" type="sibTrans" cxnId="{6C04E3A4-6A7D-4B9D-A978-6F2F898F4112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AEEE6828-554C-45A6-8788-8980A677DAE0}">
      <dgm:prSet phldrT="[Metin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Planla (P)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DDF351AE-41CF-4C61-997B-9B25AB9D7F62}" type="parTrans" cxnId="{55886E98-65C8-4BAE-9FF4-F918D75964C6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AA9453B6-98ED-4B4E-8790-2F5619F2F370}" type="sibTrans" cxnId="{55886E98-65C8-4BAE-9FF4-F918D75964C6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9B9C0048-C522-4400-AD60-B04B1014722D}">
      <dgm:prSet phldrT="[Metin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Uygula (U)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5CF478B1-4F5D-4566-9F75-B7CC96D3EF24}" type="parTrans" cxnId="{1B783345-54C8-43CE-9EE3-3354A90F9BBD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6C11F709-C815-4F6F-A504-28F256A158E5}" type="sibTrans" cxnId="{1B783345-54C8-43CE-9EE3-3354A90F9BBD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20987050-080F-4A16-8910-6892EC8439CA}">
      <dgm:prSet phldrT="[Metin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tr-TR" dirty="0" smtClean="0">
              <a:latin typeface="Arial" pitchFamily="34" charset="0"/>
              <a:cs typeface="Arial" pitchFamily="34" charset="0"/>
            </a:rPr>
            <a:t>Kontrol et (K)</a:t>
          </a:r>
          <a:endParaRPr lang="tr-TR" dirty="0">
            <a:latin typeface="Arial" pitchFamily="34" charset="0"/>
            <a:cs typeface="Arial" pitchFamily="34" charset="0"/>
          </a:endParaRPr>
        </a:p>
      </dgm:t>
    </dgm:pt>
    <dgm:pt modelId="{66C3077B-C64F-4B70-81F4-49A50D90A8A8}" type="parTrans" cxnId="{B2142226-97AE-4288-9D6E-6359F9BF9D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1EF20A1D-2DCE-4D96-9A6F-B062F250A181}" type="sibTrans" cxnId="{B2142226-97AE-4288-9D6E-6359F9BF9D64}">
      <dgm:prSet/>
      <dgm:spPr/>
      <dgm:t>
        <a:bodyPr/>
        <a:lstStyle/>
        <a:p>
          <a:endParaRPr lang="tr-TR">
            <a:latin typeface="Arial" pitchFamily="34" charset="0"/>
            <a:cs typeface="Arial" pitchFamily="34" charset="0"/>
          </a:endParaRPr>
        </a:p>
      </dgm:t>
    </dgm:pt>
    <dgm:pt modelId="{54932226-D6E5-43DE-B9D7-E36E1FB59F75}" type="pres">
      <dgm:prSet presAssocID="{A89AD450-4592-412A-9A12-EC0980E4CBC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318D59-CACD-45BC-A19F-25AAAC8B1794}" type="pres">
      <dgm:prSet presAssocID="{A89AD450-4592-412A-9A12-EC0980E4CBC9}" presName="children" presStyleCnt="0"/>
      <dgm:spPr/>
    </dgm:pt>
    <dgm:pt modelId="{3C3896D8-D6AD-4B59-95DC-FE65B94CB9D0}" type="pres">
      <dgm:prSet presAssocID="{A89AD450-4592-412A-9A12-EC0980E4CBC9}" presName="childPlaceholder" presStyleCnt="0"/>
      <dgm:spPr/>
    </dgm:pt>
    <dgm:pt modelId="{2416AE18-9D97-4F82-A7C3-CD7FCB088F1C}" type="pres">
      <dgm:prSet presAssocID="{A89AD450-4592-412A-9A12-EC0980E4CBC9}" presName="circle" presStyleCnt="0"/>
      <dgm:spPr/>
    </dgm:pt>
    <dgm:pt modelId="{E87385C8-80CB-4BD8-80FD-E98D79F57D04}" type="pres">
      <dgm:prSet presAssocID="{A89AD450-4592-412A-9A12-EC0980E4CBC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E4DE24-5BED-4D8F-92AB-83369F5C5510}" type="pres">
      <dgm:prSet presAssocID="{A89AD450-4592-412A-9A12-EC0980E4CBC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86D51F-18EE-49D5-86B4-6D208291010B}" type="pres">
      <dgm:prSet presAssocID="{A89AD450-4592-412A-9A12-EC0980E4CBC9}" presName="quadrant3" presStyleLbl="node1" presStyleIdx="2" presStyleCnt="4" custLinFactNeighborX="-23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395893-61A7-48BE-B64D-7ED3DBA9C769}" type="pres">
      <dgm:prSet presAssocID="{A89AD450-4592-412A-9A12-EC0980E4CBC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1A9C2-25C1-4A06-9B28-6AC923A0350C}" type="pres">
      <dgm:prSet presAssocID="{A89AD450-4592-412A-9A12-EC0980E4CBC9}" presName="quadrantPlaceholder" presStyleCnt="0"/>
      <dgm:spPr/>
    </dgm:pt>
    <dgm:pt modelId="{64B3CA9F-E4A1-46A7-8D7E-0A8FCDE28CAA}" type="pres">
      <dgm:prSet presAssocID="{A89AD450-4592-412A-9A12-EC0980E4CBC9}" presName="center1" presStyleLbl="fgShp" presStyleIdx="0" presStyleCnt="2"/>
      <dgm:spPr/>
    </dgm:pt>
    <dgm:pt modelId="{639D77A1-8CA5-4EFD-8F1D-4889E199DB45}" type="pres">
      <dgm:prSet presAssocID="{A89AD450-4592-412A-9A12-EC0980E4CBC9}" presName="center2" presStyleLbl="fgShp" presStyleIdx="1" presStyleCnt="2"/>
      <dgm:spPr/>
    </dgm:pt>
  </dgm:ptLst>
  <dgm:cxnLst>
    <dgm:cxn modelId="{D87FF80A-F07E-423B-BCD1-A922CFACEBB1}" type="presOf" srcId="{AEEE6828-554C-45A6-8788-8980A677DAE0}" destId="{A4E4DE24-5BED-4D8F-92AB-83369F5C5510}" srcOrd="0" destOrd="0" presId="urn:microsoft.com/office/officeart/2005/8/layout/cycle4#1"/>
    <dgm:cxn modelId="{6C04E3A4-6A7D-4B9D-A978-6F2F898F4112}" srcId="{A89AD450-4592-412A-9A12-EC0980E4CBC9}" destId="{BBEBC132-2C7C-4C18-8B86-0AEBF30B87D2}" srcOrd="0" destOrd="0" parTransId="{F1D85BC7-062E-40D4-A405-DE8064CE385E}" sibTransId="{C147D815-B52F-4117-AEDD-621B7B3594A4}"/>
    <dgm:cxn modelId="{7A3E3ABB-AC86-4F1C-BB87-9904FDD4763D}" type="presOf" srcId="{A89AD450-4592-412A-9A12-EC0980E4CBC9}" destId="{54932226-D6E5-43DE-B9D7-E36E1FB59F75}" srcOrd="0" destOrd="0" presId="urn:microsoft.com/office/officeart/2005/8/layout/cycle4#1"/>
    <dgm:cxn modelId="{1B783345-54C8-43CE-9EE3-3354A90F9BBD}" srcId="{A89AD450-4592-412A-9A12-EC0980E4CBC9}" destId="{9B9C0048-C522-4400-AD60-B04B1014722D}" srcOrd="2" destOrd="0" parTransId="{5CF478B1-4F5D-4566-9F75-B7CC96D3EF24}" sibTransId="{6C11F709-C815-4F6F-A504-28F256A158E5}"/>
    <dgm:cxn modelId="{CC899ECA-C65A-4968-BBF6-61E4158F483F}" type="presOf" srcId="{9B9C0048-C522-4400-AD60-B04B1014722D}" destId="{7086D51F-18EE-49D5-86B4-6D208291010B}" srcOrd="0" destOrd="0" presId="urn:microsoft.com/office/officeart/2005/8/layout/cycle4#1"/>
    <dgm:cxn modelId="{561F7E48-740D-4E5E-B285-59D74ECDF2F1}" type="presOf" srcId="{20987050-080F-4A16-8910-6892EC8439CA}" destId="{B5395893-61A7-48BE-B64D-7ED3DBA9C769}" srcOrd="0" destOrd="0" presId="urn:microsoft.com/office/officeart/2005/8/layout/cycle4#1"/>
    <dgm:cxn modelId="{FF3092DA-9AF6-44E4-AEB0-5F9F4053DC2F}" type="presOf" srcId="{BBEBC132-2C7C-4C18-8B86-0AEBF30B87D2}" destId="{E87385C8-80CB-4BD8-80FD-E98D79F57D04}" srcOrd="0" destOrd="0" presId="urn:microsoft.com/office/officeart/2005/8/layout/cycle4#1"/>
    <dgm:cxn modelId="{B2142226-97AE-4288-9D6E-6359F9BF9D64}" srcId="{A89AD450-4592-412A-9A12-EC0980E4CBC9}" destId="{20987050-080F-4A16-8910-6892EC8439CA}" srcOrd="3" destOrd="0" parTransId="{66C3077B-C64F-4B70-81F4-49A50D90A8A8}" sibTransId="{1EF20A1D-2DCE-4D96-9A6F-B062F250A181}"/>
    <dgm:cxn modelId="{55886E98-65C8-4BAE-9FF4-F918D75964C6}" srcId="{A89AD450-4592-412A-9A12-EC0980E4CBC9}" destId="{AEEE6828-554C-45A6-8788-8980A677DAE0}" srcOrd="1" destOrd="0" parTransId="{DDF351AE-41CF-4C61-997B-9B25AB9D7F62}" sibTransId="{AA9453B6-98ED-4B4E-8790-2F5619F2F370}"/>
    <dgm:cxn modelId="{2EE8CB24-FFCC-4017-A91E-4F5C2453BFA5}" type="presParOf" srcId="{54932226-D6E5-43DE-B9D7-E36E1FB59F75}" destId="{06318D59-CACD-45BC-A19F-25AAAC8B1794}" srcOrd="0" destOrd="0" presId="urn:microsoft.com/office/officeart/2005/8/layout/cycle4#1"/>
    <dgm:cxn modelId="{846FB3D8-1AE3-4C35-9464-01BAC46C6228}" type="presParOf" srcId="{06318D59-CACD-45BC-A19F-25AAAC8B1794}" destId="{3C3896D8-D6AD-4B59-95DC-FE65B94CB9D0}" srcOrd="0" destOrd="0" presId="urn:microsoft.com/office/officeart/2005/8/layout/cycle4#1"/>
    <dgm:cxn modelId="{77644375-43FC-4435-A276-5A807803AA02}" type="presParOf" srcId="{54932226-D6E5-43DE-B9D7-E36E1FB59F75}" destId="{2416AE18-9D97-4F82-A7C3-CD7FCB088F1C}" srcOrd="1" destOrd="0" presId="urn:microsoft.com/office/officeart/2005/8/layout/cycle4#1"/>
    <dgm:cxn modelId="{BA2AA593-EF9A-4808-8C34-3C046A8A5CAB}" type="presParOf" srcId="{2416AE18-9D97-4F82-A7C3-CD7FCB088F1C}" destId="{E87385C8-80CB-4BD8-80FD-E98D79F57D04}" srcOrd="0" destOrd="0" presId="urn:microsoft.com/office/officeart/2005/8/layout/cycle4#1"/>
    <dgm:cxn modelId="{34BF81C8-F76E-4DDA-9BC8-24D0B95F4D6B}" type="presParOf" srcId="{2416AE18-9D97-4F82-A7C3-CD7FCB088F1C}" destId="{A4E4DE24-5BED-4D8F-92AB-83369F5C5510}" srcOrd="1" destOrd="0" presId="urn:microsoft.com/office/officeart/2005/8/layout/cycle4#1"/>
    <dgm:cxn modelId="{5BFA94A1-9525-4ADA-8FBE-B0057AAA1C03}" type="presParOf" srcId="{2416AE18-9D97-4F82-A7C3-CD7FCB088F1C}" destId="{7086D51F-18EE-49D5-86B4-6D208291010B}" srcOrd="2" destOrd="0" presId="urn:microsoft.com/office/officeart/2005/8/layout/cycle4#1"/>
    <dgm:cxn modelId="{93A9D1C2-950B-4638-AAAF-8F0A4F4EEB83}" type="presParOf" srcId="{2416AE18-9D97-4F82-A7C3-CD7FCB088F1C}" destId="{B5395893-61A7-48BE-B64D-7ED3DBA9C769}" srcOrd="3" destOrd="0" presId="urn:microsoft.com/office/officeart/2005/8/layout/cycle4#1"/>
    <dgm:cxn modelId="{2F913B31-7CC6-49D1-A6B2-EABE82DD85D8}" type="presParOf" srcId="{2416AE18-9D97-4F82-A7C3-CD7FCB088F1C}" destId="{02A1A9C2-25C1-4A06-9B28-6AC923A0350C}" srcOrd="4" destOrd="0" presId="urn:microsoft.com/office/officeart/2005/8/layout/cycle4#1"/>
    <dgm:cxn modelId="{5EA4B4AF-025C-4EC8-B1DD-BD51C3040203}" type="presParOf" srcId="{54932226-D6E5-43DE-B9D7-E36E1FB59F75}" destId="{64B3CA9F-E4A1-46A7-8D7E-0A8FCDE28CAA}" srcOrd="2" destOrd="0" presId="urn:microsoft.com/office/officeart/2005/8/layout/cycle4#1"/>
    <dgm:cxn modelId="{05809E30-5AFA-40B8-9BE8-8835F804E825}" type="presParOf" srcId="{54932226-D6E5-43DE-B9D7-E36E1FB59F75}" destId="{639D77A1-8CA5-4EFD-8F1D-4889E199DB45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7385C8-80CB-4BD8-80FD-E98D79F57D04}">
      <dsp:nvSpPr>
        <dsp:cNvPr id="0" name=""/>
        <dsp:cNvSpPr/>
      </dsp:nvSpPr>
      <dsp:spPr>
        <a:xfrm>
          <a:off x="615099" y="563934"/>
          <a:ext cx="1286657" cy="12866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rial" pitchFamily="34" charset="0"/>
              <a:cs typeface="Arial" pitchFamily="34" charset="0"/>
            </a:rPr>
            <a:t>Önlem al (Ö)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>
        <a:off x="615099" y="563934"/>
        <a:ext cx="1286657" cy="1286657"/>
      </dsp:txXfrm>
    </dsp:sp>
    <dsp:sp modelId="{A4E4DE24-5BED-4D8F-92AB-83369F5C5510}">
      <dsp:nvSpPr>
        <dsp:cNvPr id="0" name=""/>
        <dsp:cNvSpPr/>
      </dsp:nvSpPr>
      <dsp:spPr>
        <a:xfrm rot="5400000">
          <a:off x="1961187" y="563934"/>
          <a:ext cx="1286657" cy="12866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rial" pitchFamily="34" charset="0"/>
              <a:cs typeface="Arial" pitchFamily="34" charset="0"/>
            </a:rPr>
            <a:t>Planla (P)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 rot="5400000">
        <a:off x="1961187" y="563934"/>
        <a:ext cx="1286657" cy="1286657"/>
      </dsp:txXfrm>
    </dsp:sp>
    <dsp:sp modelId="{7086D51F-18EE-49D5-86B4-6D208291010B}">
      <dsp:nvSpPr>
        <dsp:cNvPr id="0" name=""/>
        <dsp:cNvSpPr/>
      </dsp:nvSpPr>
      <dsp:spPr>
        <a:xfrm rot="10800000">
          <a:off x="1931594" y="1910021"/>
          <a:ext cx="1286657" cy="12866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rial" pitchFamily="34" charset="0"/>
              <a:cs typeface="Arial" pitchFamily="34" charset="0"/>
            </a:rPr>
            <a:t>Uygula (U)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 rot="10800000">
        <a:off x="1931594" y="1910021"/>
        <a:ext cx="1286657" cy="1286657"/>
      </dsp:txXfrm>
    </dsp:sp>
    <dsp:sp modelId="{B5395893-61A7-48BE-B64D-7ED3DBA9C769}">
      <dsp:nvSpPr>
        <dsp:cNvPr id="0" name=""/>
        <dsp:cNvSpPr/>
      </dsp:nvSpPr>
      <dsp:spPr>
        <a:xfrm rot="16200000">
          <a:off x="615099" y="1910021"/>
          <a:ext cx="1286657" cy="12866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Arial" pitchFamily="34" charset="0"/>
              <a:cs typeface="Arial" pitchFamily="34" charset="0"/>
            </a:rPr>
            <a:t>Kontrol et (K)</a:t>
          </a:r>
          <a:endParaRPr lang="tr-TR" sz="1600" kern="1200" dirty="0">
            <a:latin typeface="Arial" pitchFamily="34" charset="0"/>
            <a:cs typeface="Arial" pitchFamily="34" charset="0"/>
          </a:endParaRPr>
        </a:p>
      </dsp:txBody>
      <dsp:txXfrm rot="16200000">
        <a:off x="615099" y="1910021"/>
        <a:ext cx="1286657" cy="1286657"/>
      </dsp:txXfrm>
    </dsp:sp>
    <dsp:sp modelId="{64B3CA9F-E4A1-46A7-8D7E-0A8FCDE28CAA}">
      <dsp:nvSpPr>
        <dsp:cNvPr id="0" name=""/>
        <dsp:cNvSpPr/>
      </dsp:nvSpPr>
      <dsp:spPr>
        <a:xfrm>
          <a:off x="1709353" y="1612872"/>
          <a:ext cx="444238" cy="3862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D77A1-8CA5-4EFD-8F1D-4889E199DB45}">
      <dsp:nvSpPr>
        <dsp:cNvPr id="0" name=""/>
        <dsp:cNvSpPr/>
      </dsp:nvSpPr>
      <dsp:spPr>
        <a:xfrm rot="10800000">
          <a:off x="1709353" y="1761447"/>
          <a:ext cx="444238" cy="386294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7BD5-0131-4C9D-95E8-7F7C2D9F15C2}" type="datetimeFigureOut">
              <a:rPr lang="en-US" smtClean="0"/>
              <a:pPr/>
              <a:t>18-Nov-19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70BB-757B-4537-BC83-CFEF563A1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735-2F80-4B93-965A-7E437047B1E4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DB8B3-8DEF-45A1-9882-A7E2C4342EE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EAA6-7057-4C65-BCC4-54617AB824BE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1323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EAA6-7057-4C65-BCC4-54617AB824BE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0244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295275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685800" y="3381607"/>
            <a:ext cx="5486400" cy="5673183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 güvencesi 10 eyalet ve 3 bölgede yerel yönetimlerin mevzuatlarına bağlıdır.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üniversite kendi kalite güvence standartları ve prosedürlerini belirlemektedir.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eyaletin kalite güvence yetkilileri tarafından dış değerlendirme yapılmaktadır.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Amerika Birleşik Devletleri</a:t>
            </a:r>
          </a:p>
          <a:p>
            <a:pPr marL="0" lvl="1"/>
            <a:r>
              <a:rPr lang="tr-T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özel ve kar amacı gütmeyen kurumlar tarafından yapılır.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Bölgesel, ulusal ve özelleşmiş akreditasyon kurumları onay/tanınma için iki kuruluş mevcuttur.</a:t>
            </a:r>
          </a:p>
          <a:p>
            <a:pPr marL="0"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Amerika’da ilk çatı kuruluş 1949 yılında kurulan akreditasyon Komisyonu (COA)’</a:t>
            </a:r>
            <a:r>
              <a:rPr lang="tr-TR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tr-T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yıllar  içinde değişerek CHEA şekillenmiştir.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CHEA 1996 yılında devlete bağlı olmayan bir yapıda kurulmuştur.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Tanıma / Onayı akreditasyon kuruluşları için akademik bir meşruiyet sağlar.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yıllık ara raporla birlikte 10 yıl süreyle geçerlidir. 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USDE Tanıma / Onayı, devlet hibesini veya öğrenci yardım kaynaklarını kullanan kurumları veya programları akredite eden akreditasyon kuruluşları için gereklidir.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yılda bir tekrar gözden geçirilir. 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Kalite ve Bütünlük Ulusal Danışma Komitesi (NACIQI) Eğitim Bakanlığına bağlıdır. Akreditasyon ajanslarına onay veren yapıdır. Bu onayı almayan bir ajans tarafından akredite edilen yükseköğretim kurumu federal fonlardan yararlanamaz.</a:t>
            </a:r>
          </a:p>
          <a:p>
            <a:pPr lvl="1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Meksika</a:t>
            </a:r>
            <a:r>
              <a:rPr lang="tr-T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 güvencesinden sorumludur. Kurumsal ve program bazında akreditasyon yapmaktadır.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Brezilya</a:t>
            </a:r>
            <a:r>
              <a:rPr lang="tr-TR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 güvencesinden sorumludur. Bu sorumluluk üç bileşenden oluşur: kurum iç değerlendirme, ders değerlendirme ve öğrenci başarı değerlendirmesi</a:t>
            </a: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EAA6-7057-4C65-BCC4-54617AB824B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2283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71600" y="95250"/>
            <a:ext cx="41148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>
          <a:xfrm>
            <a:off x="211873" y="3180885"/>
            <a:ext cx="6545766" cy="5684335"/>
          </a:xfrm>
        </p:spPr>
        <p:txBody>
          <a:bodyPr/>
          <a:lstStyle/>
          <a:p>
            <a:pPr marL="0" lvl="1" algn="l">
              <a:buFont typeface="Wingdings" panose="05000000000000000000" pitchFamily="2" charset="2"/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Birleşik Krallık</a:t>
            </a:r>
          </a:p>
          <a:p>
            <a:pPr marL="0" lvl="1" algn="l">
              <a:buFont typeface="Wingdings" panose="05000000000000000000" pitchFamily="2" charset="2"/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QAA 1997 yılında kurulan bağımsız ve kar amacı gütmeyen bir kuruluştur.</a:t>
            </a:r>
          </a:p>
          <a:p>
            <a:pPr marL="0" lvl="1" algn="l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yükseköğretimde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kalitenin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korunduğuna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geliştirildiğine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teminatı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Üniversiteler ve diğer yükseköğretim kurumlarının dış değerlendirmesini yapmaktadır.</a:t>
            </a:r>
          </a:p>
          <a:p>
            <a:pPr marL="0" lvl="1"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kurumları 6 yılda bir değerlendirmeden geçmektedir. </a:t>
            </a:r>
          </a:p>
          <a:p>
            <a:pPr marL="0" lvl="1" algn="l">
              <a:buFont typeface="Wingdings" panose="05000000000000000000" pitchFamily="2" charset="2"/>
              <a:buChar char="ü"/>
            </a:pPr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 tarafından yapılan akreditasyon öğrenci ziyaretçi vizesi verilmesi ile bağlantılı olarak devlet tarafından kabul edilmektedir.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Akreditasyon kurumsal düzeyde yürütülmektedir.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akreditasyon da yapılmaktadır.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Almanya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Almanya’da eğitim eyaletlerin sorumluluğunda olup yükseköğretimde kalite gelişiminden eyalet eğitim ve kültür işleri bakanları sorumludur.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Alman Akreditasyon Sisteminde, yükseköğretim kurumlarının eğitim programlarının akreditasyonu Akreditasyon Ajansları tarafından  yapılmakta olup, bu ajansların akreditasyonu ise Akreditasyon Konseyi tarafından yapılmaktadır.</a:t>
            </a:r>
          </a:p>
          <a:p>
            <a:pPr marL="0" lvl="1">
              <a:buFont typeface="Arial" panose="020B0604020202020204" pitchFamily="34" charset="0"/>
              <a:buChar char="•"/>
            </a:pP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Akreditasyon Konseyi sürecin temel gereksinimlerini tanımlayan ve herhangi bir akreditasyonun güvenilir, şeffaf ve uluslararası kabul görmüş kriterler temelinde yürütülmesine özen gösterir.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Finlandiya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Finlandiya Eğitim Değerlendirme Merkezi (FINEEC) bağımsız bir kamu kurumudur.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 öncesi eğitimden yükseköğretime kadar tüm öğretim sağlayıcılarının eğitimle ilgili değerlendirmelerini yürütmektedir. Faaliyet alanı:  eğitim sağlayıcıları ve yükseköğretim kurumlarının eğitimle ilgili değerlendirilmesi, temel ve ortaöğretim eğitimleri için öğrenme çıktılarının değerlendirilmesi, değerlendirme ve kalite güvencesi ile ilgili konularda eğitim sağlayıcıları ve yükseköğretim kurumlarının desteklenmesi.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Avusturya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İdari ve mali özerkliğe sahip bir kamu kuruluşudur.</a:t>
            </a:r>
          </a:p>
          <a:p>
            <a:pPr marL="0" lvl="1"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Faaliyet Alanları: </a:t>
            </a:r>
            <a:r>
              <a:rPr lang="tr-TR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ve Program Değerlendirme, Akreditasyon, Denetleme, Danışmanlık</a:t>
            </a:r>
          </a:p>
          <a:p>
            <a:pPr marL="0" lvl="2"/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EAA6-7057-4C65-BCC4-54617AB824BE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2735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3EAA6-7057-4C65-BCC4-54617AB824BE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89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1B7D6-ED0D-4F26-AD29-2B6393295A70}" type="slidenum">
              <a:rPr lang="tr-TR"/>
              <a:pPr/>
              <a:t>17</a:t>
            </a:fld>
            <a:endParaRPr lang="tr-T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Kurum ve bölüm için. Bölüm için eşdeğerli sayılmanın bitimine ve yeniden değerlendirilmeye girilene kadar “akreditasyon ara sonucu ile sonuçlanıyor.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EDC69F-F399-4FAC-BC1A-8F43F07807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60C56-5D2C-4720-B8E8-0A5AB4BA7AC7}" type="datetimeFigureOut">
              <a:rPr lang="tr-TR" smtClean="0"/>
              <a:pPr/>
              <a:t>18.11.2019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7C96E-D88A-46F0-AFB0-9C91ED90CC9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ites.ed.gov/naciqi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.gov.tr/" TargetMode="External"/><Relationship Id="rId2" Type="http://schemas.openxmlformats.org/officeDocument/2006/relationships/hyperlink" Target="http://www.yokak.gov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migazete.gov.tr/eskiler/2018/11/20181123-16.htm" TargetMode="External"/><Relationship Id="rId5" Type="http://schemas.openxmlformats.org/officeDocument/2006/relationships/hyperlink" Target="http://www.ehea.info/" TargetMode="External"/><Relationship Id="rId4" Type="http://schemas.openxmlformats.org/officeDocument/2006/relationships/hyperlink" Target="https://enqa.e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692696"/>
            <a:ext cx="4095906" cy="1008113"/>
          </a:xfrm>
        </p:spPr>
        <p:txBody>
          <a:bodyPr>
            <a:noAutofit/>
          </a:bodyPr>
          <a:lstStyle/>
          <a:p>
            <a:r>
              <a:rPr lang="tr-TR" sz="2400" dirty="0" smtClean="0"/>
              <a:t>YAKIN DOĞU ÜNİVERSİTESİ</a:t>
            </a: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1600" dirty="0" smtClean="0"/>
              <a:t>KALİTE VE AKREDİTASYON KOORDİNATÖRLÜĞÜ</a:t>
            </a:r>
            <a:endParaRPr lang="tr-TR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350274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AKREDİTASYONUN FELSEFESİ</a:t>
            </a: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Prof. Dr. </a:t>
            </a:r>
            <a:r>
              <a:rPr lang="en-US" sz="2400" dirty="0" err="1" smtClean="0">
                <a:solidFill>
                  <a:schemeClr val="tx1"/>
                </a:solidFill>
              </a:rPr>
              <a:t>Selda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Önderoğlu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YDÜ </a:t>
            </a:r>
            <a:r>
              <a:rPr lang="en-US" sz="2400" dirty="0" err="1" smtClean="0">
                <a:solidFill>
                  <a:schemeClr val="tx1"/>
                </a:solidFill>
              </a:rPr>
              <a:t>Kalite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Akreditasyon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Koordinatörü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18.11.2019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endParaRPr lang="en-US" sz="4000" dirty="0" smtClean="0">
              <a:solidFill>
                <a:schemeClr val="tx1"/>
              </a:solidFill>
            </a:endParaRPr>
          </a:p>
          <a:p>
            <a:endParaRPr lang="tr-TR" sz="4000" dirty="0">
              <a:solidFill>
                <a:schemeClr val="tx1"/>
              </a:solidFill>
            </a:endParaRPr>
          </a:p>
        </p:txBody>
      </p:sp>
      <p:pic>
        <p:nvPicPr>
          <p:cNvPr id="6" name="Picture 309" descr="1024px-Yak%C4%B1n_Do%C4%9Fu_%C3%9Cniversit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7699"/>
            <a:ext cx="1143000" cy="114300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DIŞ DEĞERLENDİRME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72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5100" b="1" dirty="0" smtClean="0"/>
              <a:t> </a:t>
            </a:r>
            <a:r>
              <a:rPr lang="tr-TR" sz="5100" b="1" dirty="0" smtClean="0"/>
              <a:t>Bir yükseköğretim kurumunun veya programının,eğitim-öğretim</a:t>
            </a:r>
            <a:r>
              <a:rPr lang="en-US" sz="5100" b="1" dirty="0" smtClean="0"/>
              <a:t> </a:t>
            </a:r>
            <a:r>
              <a:rPr lang="tr-TR" sz="5100" b="1" dirty="0" smtClean="0"/>
              <a:t>ve araştırma faaliyetleri ile idari hizmetlerinin kalitesinin yetkilendirilen dış değerlendiriciler veya bağımsız kalite değerlendirme kuruluşu tarafından değerlendir</a:t>
            </a:r>
            <a:r>
              <a:rPr lang="en-US" sz="5100" b="1" dirty="0" err="1" smtClean="0"/>
              <a:t>il</a:t>
            </a:r>
            <a:r>
              <a:rPr lang="tr-TR" sz="5100" b="1" dirty="0" smtClean="0"/>
              <a:t>me</a:t>
            </a:r>
            <a:r>
              <a:rPr lang="en-US" sz="5100" b="1" dirty="0" err="1" smtClean="0"/>
              <a:t>sidir</a:t>
            </a:r>
            <a:r>
              <a:rPr lang="en-US" sz="5100" b="1" dirty="0" smtClean="0"/>
              <a:t>.</a:t>
            </a:r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5100" dirty="0" err="1" smtClean="0"/>
              <a:t>Dış</a:t>
            </a:r>
            <a:r>
              <a:rPr lang="en-US" sz="5100" dirty="0" smtClean="0"/>
              <a:t> </a:t>
            </a:r>
            <a:r>
              <a:rPr lang="en-US" sz="5100" dirty="0" err="1" smtClean="0"/>
              <a:t>Değerlendirme</a:t>
            </a:r>
            <a:r>
              <a:rPr lang="en-US" sz="5100" dirty="0" smtClean="0"/>
              <a:t> </a:t>
            </a:r>
            <a:r>
              <a:rPr lang="en-US" sz="5100" dirty="0" err="1" smtClean="0"/>
              <a:t>değişik</a:t>
            </a:r>
            <a:r>
              <a:rPr lang="en-US" sz="5100" dirty="0" smtClean="0"/>
              <a:t> </a:t>
            </a:r>
            <a:r>
              <a:rPr lang="en-US" sz="5100" dirty="0" err="1" smtClean="0"/>
              <a:t>şekillerde</a:t>
            </a:r>
            <a:r>
              <a:rPr lang="en-US" sz="5100" dirty="0" smtClean="0"/>
              <a:t> </a:t>
            </a:r>
            <a:r>
              <a:rPr lang="en-US" sz="5100" dirty="0" err="1" smtClean="0"/>
              <a:t>olabilir</a:t>
            </a:r>
            <a:r>
              <a:rPr lang="en-US" sz="5100" dirty="0" smtClean="0"/>
              <a:t>: </a:t>
            </a:r>
          </a:p>
          <a:p>
            <a:pPr>
              <a:buNone/>
            </a:pPr>
            <a:r>
              <a:rPr lang="en-US" sz="5100" dirty="0" smtClean="0"/>
              <a:t>   -DENETLEME ( audit)</a:t>
            </a:r>
          </a:p>
          <a:p>
            <a:pPr>
              <a:buNone/>
            </a:pPr>
            <a:r>
              <a:rPr lang="en-US" sz="5100" dirty="0" smtClean="0"/>
              <a:t>   -AKRAN DEĞERLENDİRMESİ ( peer evaluation)</a:t>
            </a:r>
          </a:p>
          <a:p>
            <a:pPr>
              <a:buNone/>
            </a:pPr>
            <a:r>
              <a:rPr lang="en-US" sz="5100" dirty="0" smtClean="0"/>
              <a:t>   -KURUMSAL DIŞ DEĞERLENDİRME (</a:t>
            </a:r>
            <a:r>
              <a:rPr lang="en-US" sz="5100" dirty="0" err="1" smtClean="0"/>
              <a:t>Instıtutıonal</a:t>
            </a:r>
            <a:r>
              <a:rPr lang="en-US" sz="5100" dirty="0" smtClean="0"/>
              <a:t> evaluation)</a:t>
            </a:r>
          </a:p>
          <a:p>
            <a:pPr>
              <a:buNone/>
            </a:pPr>
            <a:r>
              <a:rPr lang="en-US" sz="5100" dirty="0" smtClean="0"/>
              <a:t>   -AKREDİTASYON (accreditation)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1600" dirty="0" smtClean="0"/>
              <a:t>(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AKREDİTASYONU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4305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tr-TR" b="1" dirty="0" smtClean="0"/>
              <a:t>Bir dış değerlendirici kurum tarafından belirli bir alanda önceden belirlenmiş akademik ve alana özgü standartların bir yükseköğretim programı tarafından karşılanıp karşılanmadığını ölçen değerlendirme ve dış kalite güvence süreci</a:t>
            </a:r>
            <a:r>
              <a:rPr lang="en-US" b="1" dirty="0" smtClean="0"/>
              <a:t>dir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BAĞIMSIZ!!  </a:t>
            </a: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37" y="337672"/>
            <a:ext cx="9888999" cy="63899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37" y="308546"/>
            <a:ext cx="3861706" cy="628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5945" y="1248675"/>
            <a:ext cx="198503" cy="29990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6694" y="1895062"/>
            <a:ext cx="198503" cy="29990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192" y="2699103"/>
            <a:ext cx="198503" cy="29990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973" y="4000135"/>
            <a:ext cx="198503" cy="299909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704476" y="532921"/>
            <a:ext cx="6274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Kanada</a:t>
            </a:r>
          </a:p>
          <a:p>
            <a:pPr marL="534988" indent="-534988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Devlet eliyle oluşturulmuş akreditasyondan sorumlu bir çatı  sistem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bulunmamaktadır.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2704476" y="1680099"/>
            <a:ext cx="6439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Amerika Birleşik Devletleri</a:t>
            </a:r>
          </a:p>
          <a:p>
            <a:pPr marL="534988" indent="-534988" algn="just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Kalite güvencesi açısından başlıca araç olarak </a:t>
            </a:r>
            <a:r>
              <a:rPr lang="tr-TR" sz="2000" u="sng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akreditasyon 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kullanılmaktadır.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19" name="Picture 2" descr="chea logo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4476" y="2593358"/>
            <a:ext cx="1952505" cy="82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4729187" y="2668794"/>
            <a:ext cx="102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  <a:latin typeface="Bodoni MT" pitchFamily="18" charset="0"/>
                <a:cs typeface="Arial" panose="020B0604020202020204" pitchFamily="34" charset="0"/>
              </a:rPr>
              <a:t>USDE</a:t>
            </a: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422553" y="2606964"/>
            <a:ext cx="1534349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National</a:t>
            </a:r>
            <a:r>
              <a:rPr lang="tr-TR" altLang="tr-TR" sz="1200" b="1" dirty="0">
                <a:solidFill>
                  <a:srgbClr val="1F5C99"/>
                </a:solidFill>
                <a:latin typeface="Bodoni MT" pitchFamily="18" charset="0"/>
              </a:rPr>
              <a:t> </a:t>
            </a:r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Advisory</a:t>
            </a:r>
            <a:r>
              <a:rPr lang="tr-TR" altLang="tr-TR" sz="1200" b="1" dirty="0">
                <a:solidFill>
                  <a:srgbClr val="1F5C99"/>
                </a:solidFill>
                <a:latin typeface="Bodoni MT" pitchFamily="18" charset="0"/>
              </a:rPr>
              <a:t> </a:t>
            </a:r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Committee</a:t>
            </a:r>
            <a:r>
              <a:rPr lang="tr-TR" altLang="tr-TR" sz="1200" b="1" dirty="0">
                <a:solidFill>
                  <a:srgbClr val="1F5C99"/>
                </a:solidFill>
                <a:latin typeface="Bodoni MT" pitchFamily="18" charset="0"/>
              </a:rPr>
              <a:t> on Institutional </a:t>
            </a:r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Quality</a:t>
            </a:r>
            <a:r>
              <a:rPr lang="tr-TR" altLang="tr-TR" sz="1200" b="1" dirty="0">
                <a:solidFill>
                  <a:srgbClr val="1F5C99"/>
                </a:solidFill>
                <a:latin typeface="Bodoni MT" pitchFamily="18" charset="0"/>
              </a:rPr>
              <a:t> </a:t>
            </a:r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and</a:t>
            </a:r>
            <a:r>
              <a:rPr lang="tr-TR" altLang="tr-TR" sz="1200" b="1" dirty="0">
                <a:solidFill>
                  <a:srgbClr val="1F5C99"/>
                </a:solidFill>
                <a:latin typeface="Bodoni MT" pitchFamily="18" charset="0"/>
              </a:rPr>
              <a:t> </a:t>
            </a:r>
            <a:r>
              <a:rPr lang="tr-TR" altLang="tr-TR" sz="1200" b="1" dirty="0" err="1">
                <a:solidFill>
                  <a:srgbClr val="1F5C99"/>
                </a:solidFill>
                <a:latin typeface="Bodoni MT" pitchFamily="18" charset="0"/>
              </a:rPr>
              <a:t>Integrity</a:t>
            </a:r>
            <a:endParaRPr lang="tr-TR" altLang="tr-TR" sz="1200" b="1" dirty="0">
              <a:solidFill>
                <a:srgbClr val="343C47"/>
              </a:solidFill>
              <a:latin typeface="Bodoni MT" pitchFamily="18" charset="0"/>
            </a:endParaRPr>
          </a:p>
        </p:txBody>
      </p:sp>
      <p:pic>
        <p:nvPicPr>
          <p:cNvPr id="22" name="Picture 2" descr="National Advisory Committee on Institutional Quality and Integrity">
            <a:hlinkClick r:id="rId8" tooltip="National Advisory Committee on Institutional Quality and Integrity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0379" y="2668794"/>
            <a:ext cx="702078" cy="936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Düz Bağlayıcı 22"/>
          <p:cNvCxnSpPr/>
          <p:nvPr/>
        </p:nvCxnSpPr>
        <p:spPr>
          <a:xfrm flipV="1">
            <a:off x="3259569" y="3161404"/>
            <a:ext cx="0" cy="5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 flipH="1">
            <a:off x="5998301" y="3072601"/>
            <a:ext cx="702078" cy="2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US Department of education  logo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302" y="2546712"/>
            <a:ext cx="800100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Dikdörtgen 25"/>
          <p:cNvSpPr/>
          <p:nvPr/>
        </p:nvSpPr>
        <p:spPr>
          <a:xfrm>
            <a:off x="3532058" y="3677736"/>
            <a:ext cx="5635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Meksika</a:t>
            </a:r>
          </a:p>
          <a:p>
            <a:pPr marL="534988" indent="-534988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1950 yılında kurulmuş olan Üniversite ve Yükseköğretim Kurum-</a:t>
            </a:r>
          </a:p>
          <a:p>
            <a:pPr marL="534988" indent="-534988"/>
            <a:r>
              <a:rPr lang="tr-TR" sz="2000" dirty="0" err="1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larının</a:t>
            </a:r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 Ulusal Birliği (ANUIES)</a:t>
            </a:r>
          </a:p>
        </p:txBody>
      </p:sp>
      <p:pic>
        <p:nvPicPr>
          <p:cNvPr id="27" name="Picture 2" descr="ANUIES logo ile ilgili görsel sonuc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6720" y="3775506"/>
            <a:ext cx="683095" cy="1184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3583494" y="5075306"/>
            <a:ext cx="57809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Brezilya</a:t>
            </a:r>
          </a:p>
          <a:p>
            <a:pPr marL="534988" indent="-534988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2004 yılında yasa ile devlet destekli olarak oluşturulan Ulusal</a:t>
            </a:r>
          </a:p>
          <a:p>
            <a:pPr marL="534988" indent="-534988"/>
            <a:r>
              <a:rPr lang="tr-TR" sz="2000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Yükseköğretim Değerlendirme Sistemi (SINAES)</a:t>
            </a:r>
            <a:endParaRPr lang="tr-TR" sz="2000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63364" y="5478098"/>
            <a:ext cx="768695" cy="79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5230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54" y="349865"/>
            <a:ext cx="9888999" cy="638991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0227">
            <a:off x="3710083" y="64551"/>
            <a:ext cx="2286593" cy="316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036" y="506032"/>
            <a:ext cx="198503" cy="29990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8438" y="1260498"/>
            <a:ext cx="198503" cy="29990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591" y="1645129"/>
            <a:ext cx="198503" cy="299909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2048" y="1848546"/>
            <a:ext cx="198503" cy="299909"/>
          </a:xfrm>
          <a:prstGeom prst="rect">
            <a:avLst/>
          </a:prstGeom>
        </p:spPr>
      </p:pic>
      <p:sp>
        <p:nvSpPr>
          <p:cNvPr id="13" name="Dikdörtgen 12"/>
          <p:cNvSpPr/>
          <p:nvPr/>
        </p:nvSpPr>
        <p:spPr>
          <a:xfrm>
            <a:off x="156449" y="787411"/>
            <a:ext cx="41185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Birleşik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Krallık</a:t>
            </a:r>
          </a:p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Kalite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Güvencesi Ajansı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(QAA), yükseköğretim kurumları tarafından katkı sağlanan merkezileştirilmiş bağımsız bir kuruluştur.</a:t>
            </a:r>
          </a:p>
          <a:p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Britanya Akreditasyon Kurulu (BAC) 1984 yılında kurulmuş ulusal akreditasyondan sorumlu kar amacı gütmeyen bağımsız bir kuruldur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  <a:endParaRPr lang="tr-TR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14" name="Picture 8" descr="The Quality Assurance Agency for Higher Educ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642918"/>
            <a:ext cx="846849" cy="39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enqa.eu/wp-content/themes/enqa/images/BA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00042"/>
            <a:ext cx="680225" cy="58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kkreditierungsrat logo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00438"/>
            <a:ext cx="878665" cy="50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176223" y="36284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Almanya</a:t>
            </a:r>
            <a:endParaRPr lang="tr-T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Eğitim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ve Kültür İşleri Bakanları Daimi Konferansı (KMK, konsorsiyum) tarafından Akreditasyon Konseyi (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Akkreditierungsrat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) 2010 yılında kurulmuştur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  <a:endParaRPr lang="tr-TR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28" name="Picture 4" descr="Agency for Quality Assurance and Accreditation Austria logo ile ilgili görsel sonuc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286388"/>
            <a:ext cx="1207115" cy="4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Dikdörtgen 28"/>
          <p:cNvSpPr/>
          <p:nvPr/>
        </p:nvSpPr>
        <p:spPr>
          <a:xfrm>
            <a:off x="214282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Avusturya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Avusturya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Kalite Güvencesi ve Akreditasyon Ajansı (AQ Austria) 2012 yılında «Yükseköğretimde 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Kal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i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te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Güvencesi Kanunu» ile oluşturulmuştur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  <a:endParaRPr lang="tr-TR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  <p:pic>
        <p:nvPicPr>
          <p:cNvPr id="30" name="Picture 2" descr="Karvi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714884"/>
            <a:ext cx="1922489" cy="605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Dikdörtgen 30"/>
          <p:cNvSpPr/>
          <p:nvPr/>
        </p:nvSpPr>
        <p:spPr>
          <a:xfrm>
            <a:off x="4818309" y="35448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Finlandiya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Daha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önce eğitim kademelerinin her biri için ayrı olan kurumlar, yükseköğretimde FINEEC, 2014 yılında birleşmiştir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odoni MT" pitchFamily="18" charset="0"/>
              </a:rPr>
              <a:t>.</a:t>
            </a:r>
            <a:endParaRPr lang="tr-TR" dirty="0">
              <a:solidFill>
                <a:schemeClr val="accent5">
                  <a:lumMod val="75000"/>
                </a:schemeClr>
              </a:solidFill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86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37" y="337672"/>
            <a:ext cx="9888999" cy="6389914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136" y="3505620"/>
            <a:ext cx="2807143" cy="33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428597" y="2078467"/>
            <a:ext cx="56443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  <a:defRPr sz="2800" kern="120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400" kern="120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1800" kern="120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Avustralya</a:t>
            </a:r>
          </a:p>
          <a:p>
            <a:pPr marL="0" indent="0" algn="just">
              <a:buNone/>
            </a:pPr>
            <a:r>
              <a:rPr lang="tr-TR" dirty="0" smtClean="0"/>
              <a:t>Yükseköğretim Kalite Standartları Ajansı (TEQSA) 2011 yılında kanunla oluşturulmuş bağımsız bir kurumdur.</a:t>
            </a:r>
          </a:p>
          <a:p>
            <a:pPr marL="0" indent="0" algn="just">
              <a:buNone/>
            </a:pPr>
            <a:r>
              <a:rPr lang="tr-TR" dirty="0" smtClean="0"/>
              <a:t>Avustralya'nın çeşitlilik gösteren, büyük ve karmaşık yükseköğretim sektörünün kalitesi düzenlemek ve garanti altına almakla yükümlüdür.</a:t>
            </a:r>
          </a:p>
        </p:txBody>
      </p:sp>
      <p:pic>
        <p:nvPicPr>
          <p:cNvPr id="6" name="Picture 2" descr="Tertiary Education Quality Standards Agenc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8754" y="1021976"/>
            <a:ext cx="3357563" cy="72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84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5898"/>
                </a:solidFill>
                <a:latin typeface="Bodoni MT" pitchFamily="18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335898"/>
                </a:solidFill>
                <a:latin typeface="Bodoni MT" pitchFamily="18" charset="0"/>
                <a:cs typeface="Arial" panose="020B0604020202020204" pitchFamily="34" charset="0"/>
              </a:rPr>
            </a:br>
            <a:r>
              <a:rPr lang="tr-TR" dirty="0" smtClean="0">
                <a:solidFill>
                  <a:srgbClr val="335898"/>
                </a:solidFill>
                <a:latin typeface="Bodoni MT" pitchFamily="18" charset="0"/>
                <a:cs typeface="Arial" panose="020B0604020202020204" pitchFamily="34" charset="0"/>
              </a:rPr>
              <a:t>Yükseköğretim Kalite Kurulu –TR</a:t>
            </a:r>
            <a:br>
              <a:rPr lang="tr-TR" dirty="0" smtClean="0">
                <a:solidFill>
                  <a:srgbClr val="335898"/>
                </a:solidFill>
                <a:latin typeface="Bodoni MT" pitchFamily="18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335898"/>
                </a:solidFill>
                <a:latin typeface="Bodoni MT" pitchFamily="18" charset="0"/>
                <a:cs typeface="Arial" panose="020B0604020202020204" pitchFamily="34" charset="0"/>
              </a:rPr>
              <a:t>YÖKAK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7"/>
            <a:ext cx="8229600" cy="35719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Kanun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ile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kurulan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Bağımsız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kuruluş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(2017)</a:t>
            </a: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tr-TR" dirty="0" smtClean="0">
                <a:solidFill>
                  <a:srgbClr val="002060"/>
                </a:solidFill>
                <a:cs typeface="Arial" panose="020B0604020202020204" pitchFamily="34" charset="0"/>
              </a:rPr>
              <a:t>Program akreditasyonu yapan ajansların tanınması ve tescili</a:t>
            </a:r>
            <a:endParaRPr lang="en-U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Kurumsal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Dış</a:t>
            </a:r>
            <a:r>
              <a:rPr lang="en-US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Değerlendirme</a:t>
            </a:r>
            <a:endParaRPr lang="tr-TR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44" indent="-285744">
              <a:spcBef>
                <a:spcPts val="600"/>
              </a:spcBef>
              <a:buNone/>
            </a:pPr>
            <a:endParaRPr lang="tr-TR" dirty="0" smtClean="0">
              <a:solidFill>
                <a:srgbClr val="002060"/>
              </a:solidFill>
              <a:latin typeface="Bodoni MT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+mn-lt"/>
              </a:rPr>
              <a:t>Dünyadaki Mevcut Ağlara bir</a:t>
            </a:r>
            <a:br>
              <a:rPr lang="tr-TR" dirty="0" smtClean="0">
                <a:latin typeface="+mn-lt"/>
              </a:rPr>
            </a:br>
            <a:r>
              <a:rPr lang="tr-TR" dirty="0" smtClean="0">
                <a:latin typeface="+mn-lt"/>
              </a:rPr>
              <a:t>örnek</a:t>
            </a:r>
            <a:r>
              <a:rPr lang="en-US" dirty="0" smtClean="0">
                <a:latin typeface="+mn-lt"/>
              </a:rPr>
              <a:t>-ENQA</a:t>
            </a:r>
            <a:r>
              <a:rPr lang="tr-TR" dirty="0" smtClean="0">
                <a:latin typeface="+mn-lt"/>
              </a:rPr>
              <a:t/>
            </a:r>
            <a:br>
              <a:rPr lang="tr-TR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43378"/>
          </a:xfrm>
        </p:spPr>
        <p:txBody>
          <a:bodyPr/>
          <a:lstStyle/>
          <a:p>
            <a:pPr algn="just"/>
            <a:r>
              <a:rPr lang="tr-TR" dirty="0" smtClean="0"/>
              <a:t>2000 yılında kurulmuş dış Kalite Güvencesi Ajansları </a:t>
            </a:r>
            <a:r>
              <a:rPr lang="en-US" dirty="0" err="1" smtClean="0"/>
              <a:t>ağıdır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en-US" dirty="0" smtClean="0"/>
          </a:p>
          <a:p>
            <a:pPr algn="just"/>
            <a:r>
              <a:rPr lang="tr-TR" dirty="0" smtClean="0"/>
              <a:t>Üyeler 2015 ESG kriterlerine sahip olmalıdır. </a:t>
            </a:r>
          </a:p>
          <a:p>
            <a:pPr algn="just"/>
            <a:r>
              <a:rPr lang="tr-TR" dirty="0" smtClean="0"/>
              <a:t>AYA ülkelerinden (26 ülke) 48 tam üyesi vardır.</a:t>
            </a:r>
          </a:p>
          <a:p>
            <a:pPr algn="just"/>
            <a:r>
              <a:rPr lang="tr-TR" dirty="0" smtClean="0"/>
              <a:t>AYA dışında kalan 15 ülke de dahil 47 bağlı üyesi vardır.</a:t>
            </a:r>
            <a:endParaRPr lang="en-US" dirty="0" smtClean="0"/>
          </a:p>
          <a:p>
            <a:pPr algn="just"/>
            <a:endParaRPr lang="tr-TR" dirty="0" smtClean="0"/>
          </a:p>
          <a:p>
            <a:endParaRPr lang="en-US" dirty="0"/>
          </a:p>
        </p:txBody>
      </p:sp>
      <p:pic>
        <p:nvPicPr>
          <p:cNvPr id="4" name="Picture 6" descr="enqa logo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891334" cy="1007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8497888" cy="1106488"/>
          </a:xfrm>
        </p:spPr>
        <p:txBody>
          <a:bodyPr>
            <a:normAutofit fontScale="90000"/>
          </a:bodyPr>
          <a:lstStyle/>
          <a:p>
            <a:pPr algn="l"/>
            <a:r>
              <a:rPr lang="tr-TR" sz="3700" b="1" dirty="0">
                <a:cs typeface="Arial" charset="0"/>
              </a:rPr>
              <a:t>KALİTE GÜVENCESİ &amp; AKREDİTASYON SÜRECİ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971550" y="6092825"/>
            <a:ext cx="1062038" cy="3444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971550" y="6453188"/>
            <a:ext cx="7240588" cy="0"/>
          </a:xfrm>
          <a:prstGeom prst="line">
            <a:avLst/>
          </a:prstGeom>
          <a:noFill/>
          <a:ln w="76200">
            <a:solidFill>
              <a:srgbClr val="FFFE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971550" y="1989138"/>
            <a:ext cx="0" cy="4462462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56325" y="1484313"/>
            <a:ext cx="2520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b="1">
                <a:solidFill>
                  <a:srgbClr val="FF0000"/>
                </a:solidFill>
                <a:latin typeface="Tahoma" charset="0"/>
              </a:rPr>
              <a:t>SÜREKLİ</a:t>
            </a:r>
          </a:p>
          <a:p>
            <a:r>
              <a:rPr lang="tr-TR" sz="2000" b="1">
                <a:solidFill>
                  <a:srgbClr val="FF0000"/>
                </a:solidFill>
                <a:latin typeface="Tahoma" charset="0"/>
              </a:rPr>
              <a:t>İYİLEŞTİRME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156325" y="3608388"/>
            <a:ext cx="22336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chemeClr val="tx2"/>
                </a:solidFill>
                <a:latin typeface="Tahoma" charset="0"/>
              </a:rPr>
              <a:t>Akreditasyon 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80063" y="3724275"/>
            <a:ext cx="25193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tx2"/>
                </a:solidFill>
                <a:latin typeface="Tahoma" charset="0"/>
              </a:rPr>
              <a:t>Dış </a:t>
            </a:r>
            <a:r>
              <a:rPr lang="tr-TR" sz="2000" dirty="0" smtClean="0">
                <a:solidFill>
                  <a:schemeClr val="tx2"/>
                </a:solidFill>
                <a:latin typeface="Tahoma" charset="0"/>
              </a:rPr>
              <a:t>De</a:t>
            </a:r>
            <a:r>
              <a:rPr lang="en-US" sz="2000" dirty="0" err="1" smtClean="0">
                <a:solidFill>
                  <a:schemeClr val="tx2"/>
                </a:solidFill>
                <a:latin typeface="Tahoma" charset="0"/>
              </a:rPr>
              <a:t>ğerlendirme</a:t>
            </a:r>
            <a:r>
              <a:rPr lang="tr-TR" sz="3600" b="1" dirty="0" smtClean="0">
                <a:solidFill>
                  <a:schemeClr val="tx2"/>
                </a:solidFill>
                <a:latin typeface="AvantGarde Bk BT" pitchFamily="34" charset="0"/>
              </a:rPr>
              <a:t> </a:t>
            </a:r>
            <a:endParaRPr lang="tr-TR" sz="3600" b="1" dirty="0">
              <a:solidFill>
                <a:schemeClr val="tx2"/>
              </a:solidFill>
              <a:latin typeface="AvantGarde Bk BT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76824" y="4292600"/>
            <a:ext cx="40671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dirty="0">
                <a:solidFill>
                  <a:schemeClr val="tx2"/>
                </a:solidFill>
                <a:latin typeface="Tahoma" charset="0"/>
              </a:rPr>
              <a:t>İç </a:t>
            </a:r>
            <a:r>
              <a:rPr lang="tr-TR" sz="2000" dirty="0" smtClean="0">
                <a:solidFill>
                  <a:schemeClr val="tx2"/>
                </a:solidFill>
                <a:latin typeface="Tahoma" charset="0"/>
              </a:rPr>
              <a:t>De</a:t>
            </a:r>
            <a:r>
              <a:rPr lang="en-US" sz="2000" dirty="0" err="1" smtClean="0">
                <a:solidFill>
                  <a:schemeClr val="tx2"/>
                </a:solidFill>
                <a:latin typeface="Tahoma" charset="0"/>
              </a:rPr>
              <a:t>ğerlendirme</a:t>
            </a:r>
            <a:r>
              <a:rPr lang="tr-TR" sz="2000" dirty="0" smtClean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tr-TR" sz="2000" dirty="0">
                <a:solidFill>
                  <a:schemeClr val="tx2"/>
                </a:solidFill>
                <a:latin typeface="Tahoma" charset="0"/>
              </a:rPr>
              <a:t>İyileştirmeler</a:t>
            </a:r>
            <a:endParaRPr lang="tr-TR" sz="3600" b="1" dirty="0">
              <a:solidFill>
                <a:schemeClr val="tx2"/>
              </a:solidFill>
              <a:latin typeface="AvantGarde Bk BT" pitchFamily="34" charset="0"/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708400" y="5013325"/>
            <a:ext cx="2305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>
                <a:solidFill>
                  <a:schemeClr val="tx2"/>
                </a:solidFill>
                <a:latin typeface="Tahoma" charset="0"/>
              </a:rPr>
              <a:t>Stratejik Plan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356100" y="4652963"/>
            <a:ext cx="32400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chemeClr val="tx2"/>
                </a:solidFill>
                <a:latin typeface="Tahoma" charset="0"/>
              </a:rPr>
              <a:t>Kalite Yönetimine Geçiş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87675" y="5445125"/>
            <a:ext cx="3430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tx2"/>
                </a:solidFill>
                <a:latin typeface="Tahoma" charset="0"/>
              </a:rPr>
              <a:t>Karşılaştırma, Vizyon, Misyon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479675" y="5840413"/>
            <a:ext cx="2163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>
                <a:solidFill>
                  <a:schemeClr val="tx2"/>
                </a:solidFill>
                <a:latin typeface="Tahoma" charset="0"/>
              </a:rPr>
              <a:t>Öz değerlendirme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39750" y="1557338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dirty="0">
                <a:latin typeface="Tahoma" charset="0"/>
              </a:rPr>
              <a:t>ETKİNLİKLER</a:t>
            </a:r>
            <a:r>
              <a:rPr lang="tr-TR" b="1" dirty="0">
                <a:latin typeface="AvantGarde Bk BT" pitchFamily="34" charset="0"/>
              </a:rPr>
              <a:t> 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6948488" y="5734050"/>
            <a:ext cx="158591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b="1" dirty="0">
                <a:latin typeface="AvantGarde Bk BT" pitchFamily="34" charset="0"/>
              </a:rPr>
              <a:t> </a:t>
            </a:r>
            <a:r>
              <a:rPr lang="tr-TR" sz="2400" b="1" dirty="0">
                <a:latin typeface="AvantGarde Bk BT" pitchFamily="34" charset="0"/>
              </a:rPr>
              <a:t>ZAMAN</a:t>
            </a:r>
            <a:r>
              <a:rPr lang="tr-TR" sz="3600" b="1" dirty="0">
                <a:latin typeface="AvantGarde Bk BT" pitchFamily="34" charset="0"/>
              </a:rPr>
              <a:t> 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6516688" y="2419350"/>
            <a:ext cx="576262" cy="1081088"/>
          </a:xfrm>
          <a:custGeom>
            <a:avLst/>
            <a:gdLst>
              <a:gd name="G0" fmla="+- 10413 0 0"/>
              <a:gd name="G1" fmla="+- 16007 0 0"/>
              <a:gd name="G2" fmla="+- 5534 0 0"/>
              <a:gd name="G3" fmla="*/ 10413 1 2"/>
              <a:gd name="G4" fmla="+- G3 10800 0"/>
              <a:gd name="G5" fmla="+- 21600 10413 16007"/>
              <a:gd name="G6" fmla="+- 16007 5534 0"/>
              <a:gd name="G7" fmla="*/ G6 1 2"/>
              <a:gd name="G8" fmla="*/ 16007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007 1 2"/>
              <a:gd name="G15" fmla="+- G5 0 G4"/>
              <a:gd name="G16" fmla="+- G0 0 G4"/>
              <a:gd name="G17" fmla="*/ G2 G15 G16"/>
              <a:gd name="T0" fmla="*/ 16007 w 21600"/>
              <a:gd name="T1" fmla="*/ 0 h 21600"/>
              <a:gd name="T2" fmla="*/ 10413 w 21600"/>
              <a:gd name="T3" fmla="*/ 5534 h 21600"/>
              <a:gd name="T4" fmla="*/ 0 w 21600"/>
              <a:gd name="T5" fmla="*/ 21600 h 21600"/>
              <a:gd name="T6" fmla="*/ 8004 w 21600"/>
              <a:gd name="T7" fmla="*/ 21600 h 21600"/>
              <a:gd name="T8" fmla="*/ 16007 w 21600"/>
              <a:gd name="T9" fmla="*/ 14534 h 21600"/>
              <a:gd name="T10" fmla="*/ 21600 w 21600"/>
              <a:gd name="T11" fmla="*/ 5534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07" y="0"/>
                </a:moveTo>
                <a:lnTo>
                  <a:pt x="10413" y="5534"/>
                </a:lnTo>
                <a:lnTo>
                  <a:pt x="16006" y="5534"/>
                </a:lnTo>
                <a:lnTo>
                  <a:pt x="16006" y="21599"/>
                </a:lnTo>
                <a:lnTo>
                  <a:pt x="0" y="21599"/>
                </a:lnTo>
                <a:lnTo>
                  <a:pt x="0" y="21600"/>
                </a:lnTo>
                <a:lnTo>
                  <a:pt x="16007" y="21600"/>
                </a:lnTo>
                <a:lnTo>
                  <a:pt x="16007" y="5534"/>
                </a:lnTo>
                <a:lnTo>
                  <a:pt x="21600" y="5534"/>
                </a:lnTo>
                <a:close/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cxnSp>
        <p:nvCxnSpPr>
          <p:cNvPr id="18449" name="AutoShape 17"/>
          <p:cNvCxnSpPr>
            <a:cxnSpLocks noChangeShapeType="1"/>
          </p:cNvCxnSpPr>
          <p:nvPr/>
        </p:nvCxnSpPr>
        <p:spPr bwMode="auto">
          <a:xfrm flipV="1">
            <a:off x="1908175" y="5805488"/>
            <a:ext cx="792163" cy="287337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0" name="AutoShape 18"/>
          <p:cNvCxnSpPr>
            <a:cxnSpLocks noChangeShapeType="1"/>
          </p:cNvCxnSpPr>
          <p:nvPr/>
        </p:nvCxnSpPr>
        <p:spPr bwMode="auto">
          <a:xfrm flipV="1">
            <a:off x="2555875" y="5373688"/>
            <a:ext cx="792163" cy="360362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1" name="AutoShape 19"/>
          <p:cNvCxnSpPr>
            <a:cxnSpLocks noChangeShapeType="1"/>
          </p:cNvCxnSpPr>
          <p:nvPr/>
        </p:nvCxnSpPr>
        <p:spPr bwMode="auto">
          <a:xfrm flipV="1">
            <a:off x="3203575" y="5013325"/>
            <a:ext cx="792163" cy="287338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2" name="AutoShape 20"/>
          <p:cNvCxnSpPr>
            <a:cxnSpLocks noChangeShapeType="1"/>
          </p:cNvCxnSpPr>
          <p:nvPr/>
        </p:nvCxnSpPr>
        <p:spPr bwMode="auto">
          <a:xfrm flipV="1">
            <a:off x="3924300" y="4654550"/>
            <a:ext cx="792163" cy="287338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3" name="AutoShape 21"/>
          <p:cNvCxnSpPr>
            <a:cxnSpLocks noChangeShapeType="1"/>
          </p:cNvCxnSpPr>
          <p:nvPr/>
        </p:nvCxnSpPr>
        <p:spPr bwMode="auto">
          <a:xfrm flipV="1">
            <a:off x="4572000" y="4294188"/>
            <a:ext cx="792163" cy="287337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4" name="AutoShape 22"/>
          <p:cNvCxnSpPr>
            <a:cxnSpLocks noChangeShapeType="1"/>
          </p:cNvCxnSpPr>
          <p:nvPr/>
        </p:nvCxnSpPr>
        <p:spPr bwMode="auto">
          <a:xfrm flipV="1">
            <a:off x="5795963" y="3573463"/>
            <a:ext cx="792162" cy="287337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8455" name="AutoShape 23"/>
          <p:cNvCxnSpPr>
            <a:cxnSpLocks noChangeShapeType="1"/>
          </p:cNvCxnSpPr>
          <p:nvPr/>
        </p:nvCxnSpPr>
        <p:spPr bwMode="auto">
          <a:xfrm flipV="1">
            <a:off x="5219700" y="3933825"/>
            <a:ext cx="792163" cy="287338"/>
          </a:xfrm>
          <a:prstGeom prst="bentConnector3">
            <a:avLst>
              <a:gd name="adj1" fmla="val 49898"/>
            </a:avLst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AKREDITASYON </a:t>
            </a:r>
            <a:r>
              <a:rPr lang="en-US" dirty="0" err="1" smtClean="0"/>
              <a:t>kuruluşu</a:t>
            </a:r>
            <a:r>
              <a:rPr lang="en-US" dirty="0" smtClean="0"/>
              <a:t> (</a:t>
            </a:r>
            <a:r>
              <a:rPr lang="en-US" dirty="0" err="1" smtClean="0"/>
              <a:t>ajansı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Çıktıları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sağladığınıza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odaklanır</a:t>
            </a:r>
            <a:endParaRPr lang="en-US" dirty="0" smtClean="0"/>
          </a:p>
          <a:p>
            <a:r>
              <a:rPr lang="en-US" dirty="0" err="1" smtClean="0"/>
              <a:t>Yani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çıktılara</a:t>
            </a:r>
            <a:r>
              <a:rPr lang="en-US" dirty="0" smtClean="0"/>
              <a:t> </a:t>
            </a:r>
            <a:r>
              <a:rPr lang="en-US" dirty="0" err="1" smtClean="0"/>
              <a:t>varmak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gerçekleştirdiğiniz</a:t>
            </a:r>
            <a:r>
              <a:rPr lang="en-US" dirty="0" smtClean="0"/>
              <a:t> </a:t>
            </a:r>
            <a:r>
              <a:rPr lang="en-US" dirty="0" err="1" smtClean="0"/>
              <a:t>süreçlere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süreçleri</a:t>
            </a:r>
            <a:r>
              <a:rPr lang="en-US" dirty="0" smtClean="0"/>
              <a:t> </a:t>
            </a:r>
            <a:r>
              <a:rPr lang="en-US" dirty="0" err="1" smtClean="0"/>
              <a:t>nasıl</a:t>
            </a:r>
            <a:r>
              <a:rPr lang="en-US" dirty="0" smtClean="0"/>
              <a:t> </a:t>
            </a:r>
            <a:r>
              <a:rPr lang="en-US" dirty="0" err="1" smtClean="0"/>
              <a:t>yönettiğinizi</a:t>
            </a:r>
            <a:r>
              <a:rPr lang="en-US" dirty="0" smtClean="0"/>
              <a:t> </a:t>
            </a:r>
            <a:r>
              <a:rPr lang="en-US" dirty="0" err="1" smtClean="0"/>
              <a:t>sorgular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Planla-uygula-kontrol</a:t>
            </a:r>
            <a:r>
              <a:rPr lang="en-US" dirty="0" smtClean="0"/>
              <a:t> et- </a:t>
            </a:r>
            <a:r>
              <a:rPr lang="en-US" dirty="0" err="1" smtClean="0"/>
              <a:t>önlem</a:t>
            </a:r>
            <a:r>
              <a:rPr lang="en-US" dirty="0" smtClean="0"/>
              <a:t> al (PUKÖ) </a:t>
            </a:r>
            <a:r>
              <a:rPr lang="en-US" dirty="0" err="1" smtClean="0"/>
              <a:t>döngüsünü</a:t>
            </a:r>
            <a:r>
              <a:rPr lang="en-US" dirty="0" smtClean="0"/>
              <a:t> </a:t>
            </a:r>
            <a:r>
              <a:rPr lang="en-US" dirty="0" err="1" smtClean="0"/>
              <a:t>kurdunuz</a:t>
            </a:r>
            <a:r>
              <a:rPr lang="en-US" dirty="0" smtClean="0"/>
              <a:t> mu?</a:t>
            </a:r>
          </a:p>
          <a:p>
            <a:pPr>
              <a:buFontTx/>
              <a:buChar char="-"/>
            </a:pPr>
            <a:r>
              <a:rPr lang="en-US" dirty="0" err="1" smtClean="0"/>
              <a:t>Yazılı</a:t>
            </a:r>
            <a:r>
              <a:rPr lang="en-US" dirty="0" smtClean="0"/>
              <a:t> </a:t>
            </a:r>
            <a:r>
              <a:rPr lang="en-US" dirty="0" err="1" smtClean="0"/>
              <a:t>kanıtlar</a:t>
            </a:r>
            <a:r>
              <a:rPr lang="en-US" dirty="0" smtClean="0"/>
              <a:t> </a:t>
            </a:r>
            <a:r>
              <a:rPr lang="en-US" dirty="0" err="1" smtClean="0"/>
              <a:t>sunmak</a:t>
            </a:r>
            <a:r>
              <a:rPr lang="en-US" dirty="0" smtClean="0"/>
              <a:t> </a:t>
            </a:r>
            <a:r>
              <a:rPr lang="en-US" dirty="0" err="1" smtClean="0"/>
              <a:t>gereklidir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bd05638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365103"/>
            <a:ext cx="2884887" cy="2377009"/>
          </a:xfrm>
          <a:noFill/>
          <a:ln/>
        </p:spPr>
      </p:pic>
      <p:pic>
        <p:nvPicPr>
          <p:cNvPr id="35843" name="Picture 3" descr="bd19994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07225" y="260648"/>
            <a:ext cx="2136775" cy="2471737"/>
          </a:xfrm>
          <a:noFill/>
          <a:ln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556792"/>
            <a:ext cx="803001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AKREDİTASYON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KALİTE GÜVENCESİ İÇİN BİR </a:t>
            </a: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ARAÇ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TimesNewRomanPSMT"/>
              </a:rPr>
              <a:t>,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ÖĞRETİM PROGRAMLARI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NIN 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BÜYÜME, DEĞİŞİM 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GELİŞME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Sİ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 İÇİN BİR UYARANDIR.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86116" y="3643314"/>
            <a:ext cx="5507253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dirty="0" smtClean="0">
                <a:solidFill>
                  <a:srgbClr val="0070C0"/>
                </a:solidFill>
              </a:rPr>
              <a:t>SÜREKLİ KALİTE İYİLEŞTİRME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tr-TR" sz="2800" b="1" u="sng" dirty="0" smtClean="0">
                <a:solidFill>
                  <a:srgbClr val="0070C0"/>
                </a:solidFill>
              </a:rPr>
              <a:t>AMAÇ</a:t>
            </a:r>
            <a:r>
              <a:rPr lang="en-US" sz="2800" b="1" u="sng" dirty="0" smtClean="0">
                <a:solidFill>
                  <a:srgbClr val="0070C0"/>
                </a:solidFill>
              </a:rPr>
              <a:t> </a:t>
            </a:r>
            <a:r>
              <a:rPr lang="tr-TR" sz="2800" b="1" dirty="0" smtClean="0">
                <a:solidFill>
                  <a:srgbClr val="0070C0"/>
                </a:solidFill>
              </a:rPr>
              <a:t>TIR.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AKREDİTASYON ÇALIŞMALARININ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ÖZÜNDE SÜRDÜRÜLEBİLİR GELİŞME YER ALIR!</a:t>
            </a:r>
          </a:p>
          <a:p>
            <a:pPr>
              <a:spcBef>
                <a:spcPct val="50000"/>
              </a:spcBef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Kalite Güvencesi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tr-TR" altLang="tr-TR" dirty="0" smtClean="0">
                <a:latin typeface="Arial" pitchFamily="34" charset="0"/>
                <a:cs typeface="Arial" pitchFamily="34" charset="0"/>
              </a:rPr>
              <a:t>Bir ürün veya hizmetin her türlü kalite unsurunu tam olarak yerine getirdiğine dair güvence sağlayabilmek için yapılan tüm planlı ve sistematik işlemler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dir.</a:t>
            </a:r>
          </a:p>
          <a:p>
            <a:pPr>
              <a:buNone/>
            </a:pPr>
            <a:endParaRPr lang="en-US" alt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  “</a:t>
            </a:r>
            <a:r>
              <a:rPr lang="en-US" altLang="tr-TR" dirty="0" err="1" smtClean="0">
                <a:latin typeface="Arial" pitchFamily="34" charset="0"/>
                <a:cs typeface="Arial" pitchFamily="34" charset="0"/>
              </a:rPr>
              <a:t>Kaliteliyim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altLang="tr-TR" dirty="0" err="1" smtClean="0">
                <a:latin typeface="Arial" pitchFamily="34" charset="0"/>
                <a:cs typeface="Arial" pitchFamily="34" charset="0"/>
              </a:rPr>
              <a:t>söyleminin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dirty="0" err="1" smtClean="0">
                <a:latin typeface="Arial" pitchFamily="34" charset="0"/>
                <a:cs typeface="Arial" pitchFamily="34" charset="0"/>
              </a:rPr>
              <a:t>nasıl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tr-TR" dirty="0" err="1" smtClean="0">
                <a:latin typeface="Arial" pitchFamily="34" charset="0"/>
                <a:cs typeface="Arial" pitchFamily="34" charset="0"/>
              </a:rPr>
              <a:t>yapıldığının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tr-TR" dirty="0" err="1" smtClean="0">
                <a:latin typeface="Arial" pitchFamily="34" charset="0"/>
                <a:cs typeface="Arial" pitchFamily="34" charset="0"/>
              </a:rPr>
              <a:t>kanıtlanmasıdır</a:t>
            </a:r>
            <a:r>
              <a:rPr lang="en-US" altLang="tr-TR" dirty="0" smtClean="0">
                <a:latin typeface="Arial" pitchFamily="34" charset="0"/>
                <a:cs typeface="Arial" pitchFamily="34" charset="0"/>
              </a:rPr>
              <a:t>..</a:t>
            </a:r>
            <a:endParaRPr lang="tr-TR" altLang="tr-TR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r-TR" sz="4100" b="1" dirty="0">
                <a:solidFill>
                  <a:srgbClr val="0070C0"/>
                </a:solidFill>
                <a:cs typeface="Arial" charset="0"/>
              </a:rPr>
              <a:t>TÜM BU SÜREÇLER BİZİ NEREYE GÖTÜRÜR ?</a:t>
            </a:r>
            <a:r>
              <a:rPr lang="tr-TR" sz="3800" b="1" dirty="0">
                <a:solidFill>
                  <a:srgbClr val="0070C0"/>
                </a:solidFill>
                <a:latin typeface="Tahoma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78025"/>
            <a:ext cx="81375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600" b="1" dirty="0"/>
              <a:t>Kısıtlı kaynaklar daha akılcı ve verimli kullanılır.</a:t>
            </a:r>
          </a:p>
          <a:p>
            <a:pPr>
              <a:lnSpc>
                <a:spcPct val="90000"/>
              </a:lnSpc>
            </a:pPr>
            <a:r>
              <a:rPr lang="tr-TR" sz="2600" b="1" dirty="0"/>
              <a:t>Kurum sürekli iyileşir.</a:t>
            </a:r>
          </a:p>
          <a:p>
            <a:pPr>
              <a:lnSpc>
                <a:spcPct val="90000"/>
              </a:lnSpc>
            </a:pPr>
            <a:r>
              <a:rPr lang="tr-TR" sz="2600" b="1" dirty="0"/>
              <a:t>Kurum hesap verebilir ve toplumsal sorumluluk taşıyabilir duruma gelir.</a:t>
            </a:r>
          </a:p>
          <a:p>
            <a:pPr>
              <a:lnSpc>
                <a:spcPct val="90000"/>
              </a:lnSpc>
            </a:pPr>
            <a:r>
              <a:rPr lang="tr-TR" sz="2600" b="1" dirty="0"/>
              <a:t>Kurum şeffaflaşır, nesnelleşir ve güven verir. </a:t>
            </a:r>
          </a:p>
          <a:p>
            <a:pPr>
              <a:lnSpc>
                <a:spcPct val="90000"/>
              </a:lnSpc>
            </a:pPr>
            <a:r>
              <a:rPr lang="tr-TR" sz="2600" b="1" dirty="0"/>
              <a:t>Kurumun ulusal ve uluslararası </a:t>
            </a:r>
            <a:r>
              <a:rPr lang="en-US" sz="2600" b="1" dirty="0" err="1" smtClean="0"/>
              <a:t>tanınırlığı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artar</a:t>
            </a:r>
            <a:r>
              <a:rPr lang="tr-TR" sz="2600" b="1" dirty="0" smtClean="0"/>
              <a:t>.</a:t>
            </a:r>
            <a:endParaRPr lang="tr-TR" sz="2600" b="1" dirty="0"/>
          </a:p>
          <a:p>
            <a:pPr>
              <a:lnSpc>
                <a:spcPct val="90000"/>
              </a:lnSpc>
            </a:pPr>
            <a:r>
              <a:rPr lang="tr-TR" sz="2600" b="1" dirty="0"/>
              <a:t>Uluslararası hareketlilik ve dış kaynak kullanımı artar.</a:t>
            </a:r>
          </a:p>
          <a:p>
            <a:pPr>
              <a:lnSpc>
                <a:spcPct val="90000"/>
              </a:lnSpc>
            </a:pPr>
            <a:r>
              <a:rPr lang="tr-TR" sz="2600" b="1" dirty="0"/>
              <a:t>Kurum </a:t>
            </a:r>
            <a:r>
              <a:rPr lang="tr-TR" sz="2600" b="1" dirty="0" smtClean="0"/>
              <a:t>rekabet </a:t>
            </a:r>
            <a:r>
              <a:rPr lang="tr-TR" sz="2600" b="1" dirty="0"/>
              <a:t>edebilen bir konuma gelir.</a:t>
            </a:r>
          </a:p>
          <a:p>
            <a:pPr>
              <a:lnSpc>
                <a:spcPct val="90000"/>
              </a:lnSpc>
            </a:pPr>
            <a:endParaRPr lang="tr-TR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www.yokak.gov.tr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www.yok.gov.tr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https://enqa.eu</a:t>
            </a:r>
          </a:p>
          <a:p>
            <a:r>
              <a:rPr lang="en-US" u="sng" dirty="0" smtClean="0">
                <a:hlinkClick r:id="rId5"/>
              </a:rPr>
              <a:t>www.ehea.info</a:t>
            </a:r>
          </a:p>
          <a:p>
            <a:r>
              <a:rPr lang="en-US" u="sng" dirty="0" smtClean="0">
                <a:hlinkClick r:id="rId5"/>
              </a:rPr>
              <a:t>www.eua.eu</a:t>
            </a:r>
          </a:p>
          <a:p>
            <a:r>
              <a:rPr lang="en-US" dirty="0" smtClean="0">
                <a:hlinkClick r:id="rId6"/>
              </a:rPr>
              <a:t>https://www.resmigazete.gov.tr/eskiler/2018/11/20181123-16.htm</a:t>
            </a:r>
            <a:endParaRPr lang="en-US" u="sng" dirty="0" smtClean="0">
              <a:hlinkClick r:id="rId5"/>
            </a:endParaRP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tr-TR" dirty="0"/>
          </a:p>
          <a:p>
            <a:pPr>
              <a:buFont typeface="Wingdings" pitchFamily="2" charset="2"/>
              <a:buNone/>
            </a:pPr>
            <a:endParaRPr lang="tr-TR" dirty="0"/>
          </a:p>
          <a:p>
            <a:pPr>
              <a:buFont typeface="Wingdings" pitchFamily="2" charset="2"/>
              <a:buNone/>
            </a:pPr>
            <a:r>
              <a:rPr lang="tr-TR" dirty="0"/>
              <a:t>    </a:t>
            </a:r>
            <a:r>
              <a:rPr lang="tr-TR" dirty="0" smtClean="0"/>
              <a:t>	    </a:t>
            </a:r>
            <a:r>
              <a:rPr lang="tr-TR" sz="4000" b="1" dirty="0" smtClean="0"/>
              <a:t>İLGİNİZ </a:t>
            </a:r>
            <a:r>
              <a:rPr lang="tr-TR" sz="4000" b="1" dirty="0"/>
              <a:t>İÇİN TEŞEKKÜR    				</a:t>
            </a:r>
            <a:r>
              <a:rPr lang="tr-TR" sz="4000" b="1" dirty="0" smtClean="0"/>
              <a:t>EDERİ</a:t>
            </a:r>
            <a:r>
              <a:rPr lang="en-US" sz="4000" b="1" dirty="0" smtClean="0"/>
              <a:t>M</a:t>
            </a:r>
            <a:r>
              <a:rPr lang="tr-TR" sz="4000" b="1" dirty="0" smtClean="0"/>
              <a:t>!!!</a:t>
            </a:r>
          </a:p>
          <a:p>
            <a:pPr>
              <a:buFont typeface="Wingdings" pitchFamily="2" charset="2"/>
              <a:buNone/>
            </a:pPr>
            <a:endParaRPr lang="tr-TR" sz="4000" b="1" dirty="0" smtClean="0"/>
          </a:p>
          <a:p>
            <a:pPr>
              <a:buFont typeface="Wingdings" pitchFamily="2" charset="2"/>
              <a:buNone/>
            </a:pPr>
            <a:r>
              <a:rPr lang="tr-TR" sz="4000" b="1" dirty="0" smtClean="0"/>
              <a:t>			Kalite@neu.edu.tr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1551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Akreditasyon süreci nasıl işler?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14543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Eğitim programıyla ilgili akreditasyon kuruluşu (ajansı) saptama ( Ulusal/uluslararası)</a:t>
            </a:r>
          </a:p>
          <a:p>
            <a:r>
              <a:rPr lang="tr-TR" sz="2400" dirty="0" smtClean="0"/>
              <a:t>Başvuru yapma ( ajansın verdiği zaman aralığında)</a:t>
            </a:r>
          </a:p>
          <a:p>
            <a:r>
              <a:rPr lang="tr-TR" sz="2400" dirty="0" smtClean="0"/>
              <a:t>Özdeğerlendirme raporu hazırlama</a:t>
            </a:r>
          </a:p>
          <a:p>
            <a:r>
              <a:rPr lang="tr-TR" sz="2400" dirty="0" smtClean="0"/>
              <a:t>Akreditasyon ajansının yazılı değerlendirme raporu (red/düzeltme/ziyaret tarihi verme)</a:t>
            </a:r>
          </a:p>
          <a:p>
            <a:pPr>
              <a:buNone/>
            </a:pPr>
            <a:r>
              <a:rPr lang="tr-TR" sz="2400" dirty="0" smtClean="0"/>
              <a:t>-Red: yeniden başvuru</a:t>
            </a:r>
          </a:p>
          <a:p>
            <a:pPr>
              <a:buNone/>
            </a:pPr>
            <a:r>
              <a:rPr lang="tr-TR" sz="2400" dirty="0" smtClean="0"/>
              <a:t>-Düzeltme: özdeğerlendirme raporunu yeniden ele alma</a:t>
            </a:r>
          </a:p>
          <a:p>
            <a:pPr>
              <a:buNone/>
            </a:pPr>
            <a:r>
              <a:rPr lang="tr-TR" sz="2400" dirty="0" smtClean="0"/>
              <a:t>-Ziyaret: yerinde ziyaret </a:t>
            </a:r>
          </a:p>
          <a:p>
            <a:r>
              <a:rPr lang="tr-TR" sz="2400" dirty="0" smtClean="0"/>
              <a:t>Ziyaret sonucu:</a:t>
            </a:r>
          </a:p>
          <a:p>
            <a:pPr>
              <a:buNone/>
            </a:pPr>
            <a:r>
              <a:rPr lang="tr-TR" sz="2400" dirty="0" smtClean="0"/>
              <a:t>- iyileştirme önerileri ile belirli kısa bir süre ( 1 yıl-6 ay-2 yıl)</a:t>
            </a:r>
          </a:p>
          <a:p>
            <a:pPr>
              <a:buNone/>
            </a:pPr>
            <a:r>
              <a:rPr lang="tr-TR" sz="2400" dirty="0" smtClean="0"/>
              <a:t>-Akredite etme ( 5 yıl/6 yıl/3 yıl gibi)</a:t>
            </a:r>
          </a:p>
          <a:p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Ü</a:t>
            </a:r>
            <a:r>
              <a:rPr lang="tr-TR" dirty="0" smtClean="0"/>
              <a:t>niversitede Kalite Güvencesi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214974"/>
          </a:xfrm>
        </p:spPr>
        <p:txBody>
          <a:bodyPr>
            <a:normAutofit/>
          </a:bodyPr>
          <a:lstStyle/>
          <a:p>
            <a:r>
              <a:rPr lang="tr-TR" altLang="tr-TR" sz="2800" b="1" dirty="0" smtClean="0">
                <a:solidFill>
                  <a:srgbClr val="0070C0"/>
                </a:solidFill>
                <a:latin typeface="Bodoni MT" pitchFamily="18" charset="0"/>
                <a:cs typeface="Arial" panose="020B0604020202020204" pitchFamily="34" charset="0"/>
              </a:rPr>
              <a:t>Bir yükseköğretim kurumunun eğitim, öğretim, araştırma faaliyetleri ile idari hizmetlerinin kalitesinin kapsamlı, sistematik ve düzenli olarak değerlendirilmesi ve kalitelerinin geliştirilmesi.</a:t>
            </a:r>
            <a:endParaRPr lang="en-US" altLang="tr-TR" sz="2800" b="1" dirty="0" smtClean="0">
              <a:solidFill>
                <a:srgbClr val="0070C0"/>
              </a:solidFill>
              <a:latin typeface="Bodoni MT" pitchFamily="18" charset="0"/>
              <a:cs typeface="Arial" panose="020B0604020202020204" pitchFamily="34" charset="0"/>
            </a:endParaRPr>
          </a:p>
          <a:p>
            <a:pPr>
              <a:buNone/>
            </a:pPr>
            <a:endParaRPr lang="tr-TR" altLang="tr-TR" sz="2800" b="1" dirty="0" smtClean="0">
              <a:solidFill>
                <a:srgbClr val="0070C0"/>
              </a:solidFill>
              <a:latin typeface="Bodoni MT" pitchFamily="18" charset="0"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r>
              <a:rPr lang="tr-TR" sz="2800" dirty="0" smtClean="0"/>
              <a:t>Bir yükseköğretim kurumunun</a:t>
            </a:r>
            <a:r>
              <a:rPr lang="en-US" sz="2800" dirty="0" smtClean="0"/>
              <a:t>/</a:t>
            </a:r>
            <a:r>
              <a:rPr lang="tr-TR" sz="2800" dirty="0" smtClean="0"/>
              <a:t>programının</a:t>
            </a:r>
            <a:r>
              <a:rPr lang="en-US" sz="2800" dirty="0" smtClean="0"/>
              <a:t> </a:t>
            </a:r>
            <a:r>
              <a:rPr lang="tr-TR" sz="2800" dirty="0" smtClean="0"/>
              <a:t> </a:t>
            </a:r>
            <a:r>
              <a:rPr lang="tr-TR" sz="2800" u="sng" dirty="0" smtClean="0"/>
              <a:t>iç ve dış kalite standartları</a:t>
            </a:r>
            <a:r>
              <a:rPr lang="en-US" sz="2800" u="sng" dirty="0" err="1" smtClean="0"/>
              <a:t>na</a:t>
            </a:r>
            <a:r>
              <a:rPr lang="en-US" sz="2800" dirty="0" smtClean="0"/>
              <a:t>   </a:t>
            </a:r>
            <a:r>
              <a:rPr lang="en-US" sz="2800" dirty="0" err="1" smtClean="0"/>
              <a:t>uygun</a:t>
            </a:r>
            <a:r>
              <a:rPr lang="en-US" sz="2800" dirty="0" smtClean="0"/>
              <a:t> </a:t>
            </a:r>
            <a:r>
              <a:rPr lang="en-US" sz="2800" dirty="0" err="1" smtClean="0"/>
              <a:t>ölçülebilir</a:t>
            </a:r>
            <a:r>
              <a:rPr lang="en-US" sz="2800" dirty="0" smtClean="0"/>
              <a:t> </a:t>
            </a:r>
            <a:r>
              <a:rPr lang="en-US" sz="2800" dirty="0" err="1" smtClean="0"/>
              <a:t>göstergeleri</a:t>
            </a:r>
            <a:r>
              <a:rPr lang="en-US" sz="2800" dirty="0" smtClean="0"/>
              <a:t> </a:t>
            </a:r>
            <a:r>
              <a:rPr lang="en-US" sz="2800" dirty="0" err="1" smtClean="0"/>
              <a:t>kullanmasıdır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9"/>
          <p:cNvGrpSpPr/>
          <p:nvPr/>
        </p:nvGrpSpPr>
        <p:grpSpPr>
          <a:xfrm>
            <a:off x="2500298" y="857232"/>
            <a:ext cx="5364088" cy="5092499"/>
            <a:chOff x="3095187" y="1336250"/>
            <a:chExt cx="6352971" cy="4953000"/>
          </a:xfrm>
        </p:grpSpPr>
        <p:sp>
          <p:nvSpPr>
            <p:cNvPr id="13" name="Oval 12"/>
            <p:cNvSpPr/>
            <p:nvPr/>
          </p:nvSpPr>
          <p:spPr>
            <a:xfrm>
              <a:off x="3733799" y="1336250"/>
              <a:ext cx="5181600" cy="4953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0" name="Grup 3"/>
            <p:cNvGrpSpPr/>
            <p:nvPr/>
          </p:nvGrpSpPr>
          <p:grpSpPr>
            <a:xfrm>
              <a:off x="3095187" y="1360223"/>
              <a:ext cx="6352971" cy="4624227"/>
              <a:chOff x="3095187" y="1360223"/>
              <a:chExt cx="6352971" cy="4624227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4114799" y="1641050"/>
                <a:ext cx="4343400" cy="43434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9" name="8 Metin kutusu"/>
              <p:cNvSpPr txBox="1"/>
              <p:nvPr/>
            </p:nvSpPr>
            <p:spPr>
              <a:xfrm>
                <a:off x="3095187" y="1896534"/>
                <a:ext cx="1754145" cy="152666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000000"/>
                    </a:solidFill>
                  </a:rPr>
                  <a:t>İyileştirmeyi kararlı hale getir ve yeni çalışma kurallarını düzenle</a:t>
                </a:r>
              </a:p>
            </p:txBody>
          </p:sp>
          <p:sp>
            <p:nvSpPr>
              <p:cNvPr id="7" name="6 Metin kutusu"/>
              <p:cNvSpPr txBox="1"/>
              <p:nvPr/>
            </p:nvSpPr>
            <p:spPr>
              <a:xfrm>
                <a:off x="7771757" y="4347776"/>
                <a:ext cx="1676401" cy="152666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>
                  <a:solidFill>
                    <a:srgbClr val="000000"/>
                  </a:solidFill>
                </a:endParaRPr>
              </a:p>
              <a:p>
                <a:pPr algn="ctr"/>
                <a:r>
                  <a:rPr lang="tr-TR" sz="1600" b="1" dirty="0">
                    <a:solidFill>
                      <a:srgbClr val="000000"/>
                    </a:solidFill>
                  </a:rPr>
                  <a:t>Planı ve ölçüm araçlarını uygula</a:t>
                </a:r>
              </a:p>
              <a:p>
                <a:pPr algn="ctr"/>
                <a:endParaRPr lang="tr-TR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" name="5 Metin kutusu"/>
              <p:cNvSpPr txBox="1"/>
              <p:nvPr/>
            </p:nvSpPr>
            <p:spPr>
              <a:xfrm>
                <a:off x="7681823" y="1826499"/>
                <a:ext cx="1676400" cy="1287186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000000"/>
                    </a:solidFill>
                  </a:rPr>
                  <a:t>Ne yapmak gerektiği ve Nasıl yapılacağını belirle</a:t>
                </a:r>
              </a:p>
            </p:txBody>
          </p:sp>
          <p:sp>
            <p:nvSpPr>
              <p:cNvPr id="8" name="7 Metin kutusu"/>
              <p:cNvSpPr txBox="1"/>
              <p:nvPr/>
            </p:nvSpPr>
            <p:spPr>
              <a:xfrm>
                <a:off x="3095187" y="4417812"/>
                <a:ext cx="1676400" cy="1526662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000000"/>
                    </a:solidFill>
                  </a:rPr>
                  <a:t>Sonuçları değerlendir ve varsa sapma nedenlerini anla</a:t>
                </a:r>
              </a:p>
            </p:txBody>
          </p:sp>
          <p:graphicFrame>
            <p:nvGraphicFramePr>
              <p:cNvPr id="5" name="4 Diyagram"/>
              <p:cNvGraphicFramePr/>
              <p:nvPr>
                <p:extLst>
                  <p:ext uri="{D42A27DB-BD31-4B8C-83A1-F6EECF244321}">
                    <p14:modId xmlns:p14="http://schemas.microsoft.com/office/powerpoint/2010/main" xmlns="" val="1208078529"/>
                  </p:ext>
                </p:extLst>
              </p:nvPr>
            </p:nvGraphicFramePr>
            <p:xfrm>
              <a:off x="4037055" y="2050089"/>
              <a:ext cx="4575088" cy="3657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1" name="Metin kutusu 10"/>
              <p:cNvSpPr txBox="1"/>
              <p:nvPr/>
            </p:nvSpPr>
            <p:spPr>
              <a:xfrm>
                <a:off x="5389684" y="1956338"/>
                <a:ext cx="2039814" cy="32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000000"/>
                    </a:solidFill>
                    <a:cs typeface="Arial" pitchFamily="34" charset="0"/>
                  </a:rPr>
                  <a:t>İç Değerlendirme</a:t>
                </a:r>
              </a:p>
            </p:txBody>
          </p:sp>
          <p:sp>
            <p:nvSpPr>
              <p:cNvPr id="14" name="Metin kutusu 13"/>
              <p:cNvSpPr txBox="1"/>
              <p:nvPr/>
            </p:nvSpPr>
            <p:spPr>
              <a:xfrm>
                <a:off x="5219699" y="1360223"/>
                <a:ext cx="2209800" cy="32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E8E8E8"/>
                    </a:solidFill>
                    <a:latin typeface="Bodoni MT" pitchFamily="18" charset="0"/>
                    <a:cs typeface="Arial" pitchFamily="34" charset="0"/>
                  </a:rPr>
                  <a:t>Dış Değerlendirme</a:t>
                </a:r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283968" y="6396335"/>
            <a:ext cx="5220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tr-TR" altLang="tr-TR" sz="1200" dirty="0" smtClean="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Prof. Dr. Orhan UZUN</a:t>
            </a:r>
          </a:p>
          <a:p>
            <a:pPr algn="ctr">
              <a:spcBef>
                <a:spcPts val="0"/>
              </a:spcBef>
              <a:buClr>
                <a:srgbClr val="C00000"/>
              </a:buClr>
              <a:buSzPct val="80000"/>
              <a:buNone/>
            </a:pPr>
            <a:r>
              <a:rPr lang="tr-TR" altLang="tr-TR" sz="1200" dirty="0" smtClean="0">
                <a:solidFill>
                  <a:schemeClr val="accent5">
                    <a:lumMod val="75000"/>
                  </a:schemeClr>
                </a:solidFill>
                <a:latin typeface="Bodoni MT" panose="02070603080606020203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Yükseköğretim Kalite Kurulu Başkanı(161116)</a:t>
            </a:r>
            <a:endParaRPr lang="tr-TR" altLang="tr-TR" sz="1200" dirty="0">
              <a:solidFill>
                <a:schemeClr val="accent5">
                  <a:lumMod val="75000"/>
                </a:schemeClr>
              </a:solidFill>
              <a:latin typeface="Bodoni MT" panose="02070603080606020203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4414" y="214290"/>
            <a:ext cx="6558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KALİTE GÜVENCESİ DÖNGÜSÜ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8596" y="6000768"/>
            <a:ext cx="91723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PUKÖ</a:t>
            </a:r>
          </a:p>
          <a:p>
            <a:r>
              <a:rPr lang="en-US" sz="2000" dirty="0" smtClean="0"/>
              <a:t>(PDCA)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28794" y="6000768"/>
            <a:ext cx="217290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İÇ DEĞERLENDİRME</a:t>
            </a:r>
          </a:p>
          <a:p>
            <a:r>
              <a:rPr lang="en-US" dirty="0" smtClean="0"/>
              <a:t>DIŞ DEĞERLENDİRME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89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cs typeface="Arial" charset="0"/>
              </a:rPr>
              <a:t>KALİTE GÜVENCESİ NASIL SAĞLANIR 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tr-TR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tr-TR" dirty="0" smtClean="0">
                <a:cs typeface="Arial" charset="0"/>
              </a:rPr>
              <a:t>Kalite Güvencesi kurum/birim için yapılan SWOT analizleri ve özdeğerlendirme sonucunda saptanan ve stratejik planlarda veya akreditasyon el kitaplarında (öz değerlendirme hazırlama kılavuzu) belirtilen</a:t>
            </a:r>
            <a:r>
              <a:rPr lang="tr-TR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tr-TR" dirty="0" smtClean="0">
                <a:cs typeface="Arial" charset="0"/>
              </a:rPr>
              <a:t>iyileştirme alanlarına ilişkin göstergeler izlenerek ve iyileştirilerek sağlanır.</a:t>
            </a: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cs typeface="Arial" charset="0"/>
              </a:rPr>
              <a:t> 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00"/>
          <p:cNvGrpSpPr/>
          <p:nvPr/>
        </p:nvGrpSpPr>
        <p:grpSpPr>
          <a:xfrm>
            <a:off x="994024" y="910976"/>
            <a:ext cx="6717422" cy="5568601"/>
            <a:chOff x="1325365" y="606175"/>
            <a:chExt cx="8956563" cy="5568601"/>
          </a:xfrm>
        </p:grpSpPr>
        <p:cxnSp>
          <p:nvCxnSpPr>
            <p:cNvPr id="97" name="Düz Bağlayıcı 96"/>
            <p:cNvCxnSpPr/>
            <p:nvPr/>
          </p:nvCxnSpPr>
          <p:spPr>
            <a:xfrm>
              <a:off x="8491066" y="1910980"/>
              <a:ext cx="513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Düz Bağlayıcı 97"/>
            <p:cNvCxnSpPr/>
            <p:nvPr/>
          </p:nvCxnSpPr>
          <p:spPr>
            <a:xfrm>
              <a:off x="8480395" y="3819841"/>
              <a:ext cx="513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>
            <a:xfrm>
              <a:off x="8491066" y="5388795"/>
              <a:ext cx="5139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Düz Bağlayıcı 93"/>
            <p:cNvCxnSpPr/>
            <p:nvPr/>
          </p:nvCxnSpPr>
          <p:spPr>
            <a:xfrm flipH="1">
              <a:off x="7667620" y="1916126"/>
              <a:ext cx="1712" cy="4258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Düz Bağlayıcı 84"/>
            <p:cNvCxnSpPr/>
            <p:nvPr/>
          </p:nvCxnSpPr>
          <p:spPr>
            <a:xfrm flipH="1">
              <a:off x="5753067" y="1916126"/>
              <a:ext cx="1712" cy="4258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Düz Bağlayıcı 86"/>
            <p:cNvCxnSpPr/>
            <p:nvPr/>
          </p:nvCxnSpPr>
          <p:spPr>
            <a:xfrm flipH="1" flipV="1">
              <a:off x="5653054" y="2448114"/>
              <a:ext cx="2375996" cy="7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Düz Bağlayıcı 87"/>
            <p:cNvCxnSpPr/>
            <p:nvPr/>
          </p:nvCxnSpPr>
          <p:spPr>
            <a:xfrm flipH="1" flipV="1">
              <a:off x="5625259" y="3383046"/>
              <a:ext cx="2322750" cy="12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Düz Bağlayıcı 88"/>
            <p:cNvCxnSpPr/>
            <p:nvPr/>
          </p:nvCxnSpPr>
          <p:spPr>
            <a:xfrm flipH="1" flipV="1">
              <a:off x="5562892" y="4519646"/>
              <a:ext cx="2650296" cy="6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Düz Bağlayıcı 89"/>
            <p:cNvCxnSpPr/>
            <p:nvPr/>
          </p:nvCxnSpPr>
          <p:spPr>
            <a:xfrm flipH="1">
              <a:off x="5581009" y="5234999"/>
              <a:ext cx="2451926" cy="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Düz Bağlayıcı 90"/>
            <p:cNvCxnSpPr/>
            <p:nvPr/>
          </p:nvCxnSpPr>
          <p:spPr>
            <a:xfrm flipH="1">
              <a:off x="5581009" y="5914399"/>
              <a:ext cx="2367000" cy="20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Düz Bağlayıcı 91"/>
            <p:cNvCxnSpPr/>
            <p:nvPr/>
          </p:nvCxnSpPr>
          <p:spPr>
            <a:xfrm flipH="1" flipV="1">
              <a:off x="5645805" y="1736643"/>
              <a:ext cx="2350075" cy="7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Düz Bağlayıcı 63"/>
            <p:cNvCxnSpPr>
              <a:stCxn id="23" idx="2"/>
              <a:endCxn id="30" idx="2"/>
            </p:cNvCxnSpPr>
            <p:nvPr/>
          </p:nvCxnSpPr>
          <p:spPr>
            <a:xfrm flipH="1">
              <a:off x="3871644" y="1916126"/>
              <a:ext cx="1712" cy="4258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Düz Bağlayıcı 73"/>
            <p:cNvCxnSpPr/>
            <p:nvPr/>
          </p:nvCxnSpPr>
          <p:spPr>
            <a:xfrm flipH="1" flipV="1">
              <a:off x="2740174" y="2399007"/>
              <a:ext cx="2375996" cy="76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Düz Bağlayıcı 74"/>
            <p:cNvCxnSpPr/>
            <p:nvPr/>
          </p:nvCxnSpPr>
          <p:spPr>
            <a:xfrm flipH="1" flipV="1">
              <a:off x="2712379" y="3333939"/>
              <a:ext cx="2322750" cy="12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Düz Bağlayıcı 75"/>
            <p:cNvCxnSpPr/>
            <p:nvPr/>
          </p:nvCxnSpPr>
          <p:spPr>
            <a:xfrm flipH="1" flipV="1">
              <a:off x="2650012" y="4470539"/>
              <a:ext cx="2650296" cy="64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Düz Bağlayıcı 76"/>
            <p:cNvCxnSpPr/>
            <p:nvPr/>
          </p:nvCxnSpPr>
          <p:spPr>
            <a:xfrm flipH="1">
              <a:off x="2668129" y="5185892"/>
              <a:ext cx="2451926" cy="32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Düz Bağlayıcı 77"/>
            <p:cNvCxnSpPr/>
            <p:nvPr/>
          </p:nvCxnSpPr>
          <p:spPr>
            <a:xfrm flipH="1">
              <a:off x="2668129" y="5865292"/>
              <a:ext cx="2367000" cy="20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Düz Bağlayıcı 69"/>
            <p:cNvCxnSpPr/>
            <p:nvPr/>
          </p:nvCxnSpPr>
          <p:spPr>
            <a:xfrm flipH="1" flipV="1">
              <a:off x="2732925" y="1687536"/>
              <a:ext cx="2350075" cy="7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Dikdörtgen 5"/>
            <p:cNvSpPr/>
            <p:nvPr/>
          </p:nvSpPr>
          <p:spPr>
            <a:xfrm>
              <a:off x="3102795" y="606178"/>
              <a:ext cx="1541123" cy="5959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girdi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5017211" y="606177"/>
              <a:ext cx="1541123" cy="5959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süreç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15" name="Dikdörtgen 14"/>
            <p:cNvSpPr/>
            <p:nvPr/>
          </p:nvSpPr>
          <p:spPr>
            <a:xfrm>
              <a:off x="6928601" y="606175"/>
              <a:ext cx="1541123" cy="59590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çıktı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7" name="Sağ Ok 6"/>
            <p:cNvSpPr/>
            <p:nvPr/>
          </p:nvSpPr>
          <p:spPr>
            <a:xfrm>
              <a:off x="2732925" y="904125"/>
              <a:ext cx="359596" cy="174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odoni MT" pitchFamily="18" charset="0"/>
              </a:endParaRPr>
            </a:p>
          </p:txBody>
        </p:sp>
        <p:sp>
          <p:nvSpPr>
            <p:cNvPr id="16" name="Sağ Ok 15"/>
            <p:cNvSpPr/>
            <p:nvPr/>
          </p:nvSpPr>
          <p:spPr>
            <a:xfrm>
              <a:off x="4650766" y="904125"/>
              <a:ext cx="359596" cy="174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odoni MT" pitchFamily="18" charset="0"/>
              </a:endParaRPr>
            </a:p>
          </p:txBody>
        </p:sp>
        <p:sp>
          <p:nvSpPr>
            <p:cNvPr id="17" name="Sağ Ok 16"/>
            <p:cNvSpPr/>
            <p:nvPr/>
          </p:nvSpPr>
          <p:spPr>
            <a:xfrm>
              <a:off x="6569005" y="904124"/>
              <a:ext cx="359596" cy="174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odoni MT" pitchFamily="18" charset="0"/>
              </a:endParaRPr>
            </a:p>
          </p:txBody>
        </p:sp>
        <p:sp>
          <p:nvSpPr>
            <p:cNvPr id="18" name="Sağ Ok 17"/>
            <p:cNvSpPr/>
            <p:nvPr/>
          </p:nvSpPr>
          <p:spPr>
            <a:xfrm>
              <a:off x="8480395" y="904124"/>
              <a:ext cx="359596" cy="1746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odoni MT" pitchFamily="18" charset="0"/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1325366" y="842477"/>
              <a:ext cx="1407559" cy="17774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Misyon beyanı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1325366" y="2619910"/>
              <a:ext cx="1407559" cy="17774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Amaç</a:t>
              </a:r>
            </a:p>
            <a:p>
              <a:pPr algn="ctr"/>
              <a:r>
                <a:rPr lang="tr-TR" dirty="0" smtClean="0">
                  <a:latin typeface="Bodoni MT" pitchFamily="18" charset="0"/>
                </a:rPr>
                <a:t>ve</a:t>
              </a:r>
            </a:p>
            <a:p>
              <a:pPr algn="ctr"/>
              <a:r>
                <a:rPr lang="tr-TR" dirty="0" smtClean="0">
                  <a:latin typeface="Bodoni MT" pitchFamily="18" charset="0"/>
                </a:rPr>
                <a:t>Hedef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1325365" y="4397343"/>
              <a:ext cx="1407559" cy="177743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Beklenen çıktılar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3102795" y="1453786"/>
              <a:ext cx="1541122" cy="46234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Bodoni MT" pitchFamily="18" charset="0"/>
                </a:rPr>
                <a:t>y</a:t>
              </a:r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önetim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3102796" y="2157570"/>
              <a:ext cx="1541122" cy="46234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politika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3092522" y="3082237"/>
              <a:ext cx="1551396" cy="46234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personel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26" name="Dikdörtgen 25"/>
            <p:cNvSpPr/>
            <p:nvPr/>
          </p:nvSpPr>
          <p:spPr>
            <a:xfrm>
              <a:off x="3092521" y="4119931"/>
              <a:ext cx="1551396" cy="462340"/>
            </a:xfrm>
            <a:prstGeom prst="rect">
              <a:avLst/>
            </a:prstGeom>
            <a:solidFill>
              <a:srgbClr val="E85BF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öğrenciler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3092522" y="4926455"/>
              <a:ext cx="1551396" cy="462340"/>
            </a:xfrm>
            <a:prstGeom prst="rect">
              <a:avLst/>
            </a:prstGeom>
            <a:solidFill>
              <a:srgbClr val="D695C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kaynaklar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0" name="Dikdörtgen 29"/>
            <p:cNvSpPr/>
            <p:nvPr/>
          </p:nvSpPr>
          <p:spPr>
            <a:xfrm>
              <a:off x="3092522" y="5712436"/>
              <a:ext cx="1558244" cy="462340"/>
            </a:xfrm>
            <a:prstGeom prst="rect">
              <a:avLst/>
            </a:prstGeom>
            <a:solidFill>
              <a:srgbClr val="73F2F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>
                  <a:solidFill>
                    <a:schemeClr val="tx1"/>
                  </a:solidFill>
                  <a:latin typeface="Bodoni MT" pitchFamily="18" charset="0"/>
                </a:rPr>
                <a:t>f</a:t>
              </a:r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iziki altyapı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2" name="Dikdörtgen 31"/>
            <p:cNvSpPr/>
            <p:nvPr/>
          </p:nvSpPr>
          <p:spPr>
            <a:xfrm>
              <a:off x="5006540" y="1448654"/>
              <a:ext cx="1551794" cy="1171256"/>
            </a:xfrm>
            <a:prstGeom prst="rect">
              <a:avLst/>
            </a:prstGeom>
            <a:solidFill>
              <a:srgbClr val="F0A5F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eğitim programları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4996664" y="3082237"/>
              <a:ext cx="1551794" cy="1500034"/>
            </a:xfrm>
            <a:prstGeom prst="rect">
              <a:avLst/>
            </a:prstGeom>
            <a:solidFill>
              <a:srgbClr val="C3A4F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araştırma projeleri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4" name="Dikdörtgen 33"/>
            <p:cNvSpPr/>
            <p:nvPr/>
          </p:nvSpPr>
          <p:spPr>
            <a:xfrm>
              <a:off x="4996664" y="4926455"/>
              <a:ext cx="1551794" cy="1248321"/>
            </a:xfrm>
            <a:prstGeom prst="rect">
              <a:avLst/>
            </a:prstGeom>
            <a:solidFill>
              <a:srgbClr val="B234E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Bodoni MT" pitchFamily="18" charset="0"/>
                </a:rPr>
                <a:t>topluma</a:t>
              </a:r>
              <a:r>
                <a:rPr lang="en-US" dirty="0" smtClean="0">
                  <a:solidFill>
                    <a:schemeClr val="tx1"/>
                  </a:solidFill>
                  <a:latin typeface="Bodoni MT" pitchFamily="18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Bodoni MT" pitchFamily="18" charset="0"/>
                </a:rPr>
                <a:t>hizmet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6928601" y="1448654"/>
              <a:ext cx="1551794" cy="1171256"/>
            </a:xfrm>
            <a:prstGeom prst="rect">
              <a:avLst/>
            </a:prstGeom>
            <a:solidFill>
              <a:srgbClr val="79F34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mezunlar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8" name="Dikdörtgen 37"/>
            <p:cNvSpPr/>
            <p:nvPr/>
          </p:nvSpPr>
          <p:spPr>
            <a:xfrm>
              <a:off x="6928601" y="3082237"/>
              <a:ext cx="1551794" cy="1500034"/>
            </a:xfrm>
            <a:prstGeom prst="rect">
              <a:avLst/>
            </a:prstGeom>
            <a:solidFill>
              <a:srgbClr val="60C23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bilimsel üretim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39" name="Dikdörtgen 38"/>
            <p:cNvSpPr/>
            <p:nvPr/>
          </p:nvSpPr>
          <p:spPr>
            <a:xfrm>
              <a:off x="6928601" y="4926455"/>
              <a:ext cx="1551794" cy="124832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solidFill>
                    <a:schemeClr val="tx1"/>
                  </a:solidFill>
                  <a:latin typeface="Bodoni MT" pitchFamily="18" charset="0"/>
                </a:rPr>
                <a:t>hizmetler</a:t>
              </a:r>
              <a:endParaRPr lang="tr-TR" dirty="0">
                <a:solidFill>
                  <a:schemeClr val="tx1"/>
                </a:solidFill>
                <a:latin typeface="Bodoni MT" pitchFamily="18" charset="0"/>
              </a:endParaRPr>
            </a:p>
          </p:txBody>
        </p:sp>
        <p:sp>
          <p:nvSpPr>
            <p:cNvPr id="40" name="Dikdörtgen 39"/>
            <p:cNvSpPr/>
            <p:nvPr/>
          </p:nvSpPr>
          <p:spPr>
            <a:xfrm>
              <a:off x="8850662" y="842471"/>
              <a:ext cx="1431266" cy="1315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Gerçekleşen misyon 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46" name="Dikdörtgen 45"/>
            <p:cNvSpPr/>
            <p:nvPr/>
          </p:nvSpPr>
          <p:spPr>
            <a:xfrm>
              <a:off x="8850662" y="2157570"/>
              <a:ext cx="1431266" cy="1315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Ulaşılan hedefler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47" name="Dikdörtgen 46"/>
            <p:cNvSpPr/>
            <p:nvPr/>
          </p:nvSpPr>
          <p:spPr>
            <a:xfrm>
              <a:off x="8853401" y="3462381"/>
              <a:ext cx="1428527" cy="1315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Ulaşılan çıktılar</a:t>
              </a:r>
              <a:endParaRPr lang="tr-TR" dirty="0">
                <a:latin typeface="Bodoni MT" pitchFamily="18" charset="0"/>
              </a:endParaRPr>
            </a:p>
          </p:txBody>
        </p:sp>
        <p:sp>
          <p:nvSpPr>
            <p:cNvPr id="48" name="Dikdörtgen 47"/>
            <p:cNvSpPr/>
            <p:nvPr/>
          </p:nvSpPr>
          <p:spPr>
            <a:xfrm>
              <a:off x="8853401" y="4777480"/>
              <a:ext cx="1428527" cy="13151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>
                  <a:latin typeface="Bodoni MT" pitchFamily="18" charset="0"/>
                </a:rPr>
                <a:t>Paydaş memnuniyeti</a:t>
              </a:r>
              <a:endParaRPr lang="tr-TR" dirty="0">
                <a:latin typeface="Bodoni MT" pitchFamily="18" charset="0"/>
              </a:endParaRPr>
            </a:p>
          </p:txBody>
        </p:sp>
        <p:cxnSp>
          <p:nvCxnSpPr>
            <p:cNvPr id="60" name="Düz Ok Bağlayıcısı 59"/>
            <p:cNvCxnSpPr>
              <a:stCxn id="6" idx="2"/>
              <a:endCxn id="23" idx="0"/>
            </p:cNvCxnSpPr>
            <p:nvPr/>
          </p:nvCxnSpPr>
          <p:spPr>
            <a:xfrm flipH="1">
              <a:off x="3873356" y="1202079"/>
              <a:ext cx="1" cy="25170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6" name="Düz Ok Bağlayıcısı 85"/>
            <p:cNvCxnSpPr/>
            <p:nvPr/>
          </p:nvCxnSpPr>
          <p:spPr>
            <a:xfrm flipH="1">
              <a:off x="5754779" y="1202079"/>
              <a:ext cx="1" cy="25170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5" name="Düz Ok Bağlayıcısı 94"/>
            <p:cNvCxnSpPr/>
            <p:nvPr/>
          </p:nvCxnSpPr>
          <p:spPr>
            <a:xfrm flipH="1">
              <a:off x="7669332" y="1202079"/>
              <a:ext cx="1" cy="25170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Dikdörtgen 99"/>
            <p:cNvSpPr/>
            <p:nvPr/>
          </p:nvSpPr>
          <p:spPr>
            <a:xfrm>
              <a:off x="8839991" y="842471"/>
              <a:ext cx="1441937" cy="525010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atin typeface="Bodoni MT" pitchFamily="18" charset="0"/>
              </a:endParaRPr>
            </a:p>
          </p:txBody>
        </p:sp>
      </p:grpSp>
      <p:sp>
        <p:nvSpPr>
          <p:cNvPr id="102" name="Unvan 6"/>
          <p:cNvSpPr>
            <a:spLocks noGrp="1"/>
          </p:cNvSpPr>
          <p:nvPr>
            <p:ph type="title"/>
          </p:nvPr>
        </p:nvSpPr>
        <p:spPr>
          <a:xfrm>
            <a:off x="0" y="-120570"/>
            <a:ext cx="9144000" cy="128322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/>
              <a:t>Yükseköğretim Kalite Güvencesi Sistemi</a:t>
            </a:r>
          </a:p>
        </p:txBody>
      </p:sp>
    </p:spTree>
    <p:extLst>
      <p:ext uri="{BB962C8B-B14F-4D97-AF65-F5344CB8AC3E}">
        <p14:creationId xmlns:p14="http://schemas.microsoft.com/office/powerpoint/2010/main" xmlns="" val="294167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145016" cy="1143000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latin typeface="Arial" pitchFamily="34" charset="0"/>
                <a:cs typeface="Arial" pitchFamily="34" charset="0"/>
              </a:rPr>
              <a:t>Kalite Güvence Sistemi Neden </a:t>
            </a:r>
            <a:r>
              <a:rPr lang="tr-TR" sz="4000" dirty="0" smtClean="0">
                <a:latin typeface="Arial" pitchFamily="34" charset="0"/>
                <a:cs typeface="Arial" pitchFamily="34" charset="0"/>
              </a:rPr>
              <a:t>Önemlidir?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089768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Eğitim kalitesinin objektif bir şekilde incelenmesine izin verir.</a:t>
            </a:r>
          </a:p>
          <a:p>
            <a:pPr algn="just">
              <a:spcBef>
                <a:spcPts val="0"/>
              </a:spcBef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Tüm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taraflara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karşı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ş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effaflığın sağlanmasına yol açar.</a:t>
            </a:r>
          </a:p>
          <a:p>
            <a:pPr algn="just">
              <a:spcBef>
                <a:spcPts val="0"/>
              </a:spcBef>
              <a:buNone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Üniversite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nin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iç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ve dış paydaşlara karşı sorumluluğunu yerine getirdiğinin kanıtıdır (hesap verebilirlik).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Eğitimin akademik (öğretim, müfredat vb.) ve yapısal (binalar, bilgisayarlar vb.) olarak  kalitesini güvence altına alır.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İÇ VE DIŞ KALİTE GÜVENCESİ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1-İç </a:t>
            </a:r>
            <a:r>
              <a:rPr lang="en-US" b="1" dirty="0" err="1" smtClean="0">
                <a:solidFill>
                  <a:srgbClr val="0070C0"/>
                </a:solidFill>
              </a:rPr>
              <a:t>değerlendirme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2-Dış </a:t>
            </a:r>
            <a:r>
              <a:rPr lang="en-US" b="1" dirty="0" err="1" smtClean="0">
                <a:solidFill>
                  <a:srgbClr val="0070C0"/>
                </a:solidFill>
              </a:rPr>
              <a:t>değerlendirme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GÜNÜMÜZDE</a:t>
            </a:r>
            <a:r>
              <a:rPr lang="tr-TR" b="1" dirty="0" smtClean="0">
                <a:solidFill>
                  <a:srgbClr val="0070C0"/>
                </a:solidFill>
              </a:rPr>
              <a:t>:ESG 2015 ( European Standards and Guidelines for Quality Assurance)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sz="2800" b="1" dirty="0" smtClean="0">
                <a:solidFill>
                  <a:srgbClr val="0070C0"/>
                </a:solidFill>
              </a:rPr>
              <a:t>---- </a:t>
            </a:r>
            <a:r>
              <a:rPr lang="en-US" sz="2800" dirty="0" smtClean="0"/>
              <a:t>Bologna </a:t>
            </a:r>
            <a:r>
              <a:rPr lang="en-US" sz="2800" dirty="0" err="1" smtClean="0"/>
              <a:t>Süreci</a:t>
            </a:r>
            <a:r>
              <a:rPr lang="en-US" sz="2800" dirty="0" smtClean="0"/>
              <a:t>(1999-2010) - </a:t>
            </a:r>
            <a:r>
              <a:rPr lang="en-US" sz="2800" dirty="0" err="1" smtClean="0"/>
              <a:t>Avrupa</a:t>
            </a:r>
            <a:r>
              <a:rPr lang="en-US" sz="2800" dirty="0" smtClean="0"/>
              <a:t> </a:t>
            </a:r>
            <a:r>
              <a:rPr lang="en-US" sz="2800" dirty="0" err="1" smtClean="0"/>
              <a:t>Yüksek</a:t>
            </a:r>
            <a:r>
              <a:rPr lang="en-US" sz="2800" dirty="0" smtClean="0"/>
              <a:t> </a:t>
            </a:r>
            <a:r>
              <a:rPr lang="en-US" sz="2800" dirty="0" err="1" smtClean="0"/>
              <a:t>Öğrenim</a:t>
            </a:r>
            <a:r>
              <a:rPr lang="en-US" sz="2800" dirty="0" smtClean="0"/>
              <a:t> </a:t>
            </a:r>
            <a:r>
              <a:rPr lang="en-US" sz="2800" dirty="0" err="1" smtClean="0"/>
              <a:t>Alanı</a:t>
            </a:r>
            <a:r>
              <a:rPr lang="en-US" sz="2800" dirty="0" smtClean="0"/>
              <a:t> (AYA-EHEA)(2010-…)</a:t>
            </a:r>
            <a:endParaRPr lang="tr-TR" sz="2800" dirty="0" smtClean="0"/>
          </a:p>
          <a:p>
            <a:pPr>
              <a:buNone/>
            </a:pPr>
            <a:endParaRPr lang="tr-T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İÇ KALİTE GÜVENCESİNİ SAĞLAMADA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cs typeface="Arial" charset="0"/>
              </a:rPr>
              <a:t>Ekip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çalışması</a:t>
            </a: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cs typeface="Arial" charset="0"/>
              </a:rPr>
              <a:t>Yönetim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ve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yönetişimde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Kararlılık</a:t>
            </a: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cs typeface="Arial" charset="0"/>
              </a:rPr>
              <a:t>Paylaşım</a:t>
            </a:r>
            <a:endParaRPr lang="en-US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cs typeface="Arial" charset="0"/>
              </a:rPr>
              <a:t>Tüm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tarafların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aynı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sorumluluk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ve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disiplin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ile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err="1" smtClean="0">
                <a:cs typeface="Arial" charset="0"/>
              </a:rPr>
              <a:t>çalışması</a:t>
            </a:r>
            <a:endParaRPr lang="tr-TR" dirty="0" smtClean="0">
              <a:cs typeface="Arial" charset="0"/>
            </a:endParaRP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önemlidir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1445</Words>
  <Application>Microsoft Office PowerPoint</Application>
  <PresentationFormat>On-screen Show (4:3)</PresentationFormat>
  <Paragraphs>249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YAKIN DOĞU ÜNİVERSİTESİ KALİTE VE AKREDİTASYON KOORDİNATÖRLÜĞÜ</vt:lpstr>
      <vt:lpstr>Kalite Güvencesi</vt:lpstr>
      <vt:lpstr>Üniversitede Kalite Güvencesi</vt:lpstr>
      <vt:lpstr>Slide 4</vt:lpstr>
      <vt:lpstr>KALİTE GÜVENCESİ NASIL SAĞLANIR ?</vt:lpstr>
      <vt:lpstr>Yükseköğretim Kalite Güvencesi Sistemi</vt:lpstr>
      <vt:lpstr>Kalite Güvence Sistemi Neden Önemlidir? </vt:lpstr>
      <vt:lpstr>İÇ VE DIŞ KALİTE GÜVENCESİ</vt:lpstr>
      <vt:lpstr>İÇ KALİTE GÜVENCESİNİ SAĞLAMADA</vt:lpstr>
      <vt:lpstr>DIŞ DEĞERLENDİRME</vt:lpstr>
      <vt:lpstr>PROGRAM AKREDİTASYONU</vt:lpstr>
      <vt:lpstr>Slide 12</vt:lpstr>
      <vt:lpstr>Slide 13</vt:lpstr>
      <vt:lpstr>Slide 14</vt:lpstr>
      <vt:lpstr> Yükseköğretim Kalite Kurulu –TR YÖKAK</vt:lpstr>
      <vt:lpstr>Dünyadaki Mevcut Ağlara bir örnek-ENQA </vt:lpstr>
      <vt:lpstr>KALİTE GÜVENCESİ &amp; AKREDİTASYON SÜRECİ</vt:lpstr>
      <vt:lpstr>AKREDITASYON kuruluşu (ajansı)</vt:lpstr>
      <vt:lpstr>Slide 19</vt:lpstr>
      <vt:lpstr>TÜM BU SÜREÇLER BİZİ NEREYE GÖTÜRÜR ? </vt:lpstr>
      <vt:lpstr>kaynaklar</vt:lpstr>
      <vt:lpstr>Slide 22</vt:lpstr>
      <vt:lpstr>Akreditasyon süreci nasıl işler?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YAKIN DOĞU ÜNİVERSİTESİ KALİTE VE AKREDİTASYON KOORDİNATÖRLÜĞÜ</dc:title>
  <dc:creator>ben</dc:creator>
  <cp:lastModifiedBy>Ben</cp:lastModifiedBy>
  <cp:revision>133</cp:revision>
  <dcterms:created xsi:type="dcterms:W3CDTF">2017-11-28T13:46:00Z</dcterms:created>
  <dcterms:modified xsi:type="dcterms:W3CDTF">2019-11-18T10:07:37Z</dcterms:modified>
</cp:coreProperties>
</file>